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0" r:id="rId4"/>
    <p:sldId id="259" r:id="rId5"/>
    <p:sldId id="261" r:id="rId6"/>
    <p:sldId id="262" r:id="rId7"/>
    <p:sldId id="263" r:id="rId8"/>
    <p:sldId id="264" r:id="rId9"/>
    <p:sldId id="265" r:id="rId10"/>
    <p:sldId id="266" r:id="rId11"/>
    <p:sldId id="267" r:id="rId12"/>
    <p:sldId id="268" r:id="rId13"/>
    <p:sldId id="270" r:id="rId14"/>
    <p:sldId id="271" r:id="rId15"/>
    <p:sldId id="257" r:id="rId16"/>
    <p:sldId id="272" r:id="rId17"/>
    <p:sldId id="274" r:id="rId18"/>
    <p:sldId id="275" r:id="rId19"/>
    <p:sldId id="276" r:id="rId20"/>
    <p:sldId id="277" r:id="rId21"/>
    <p:sldId id="278" r:id="rId22"/>
    <p:sldId id="279" r:id="rId23"/>
    <p:sldId id="281" r:id="rId24"/>
    <p:sldId id="282" r:id="rId25"/>
    <p:sldId id="295" r:id="rId26"/>
    <p:sldId id="269" r:id="rId27"/>
    <p:sldId id="283" r:id="rId28"/>
    <p:sldId id="284" r:id="rId29"/>
    <p:sldId id="291" r:id="rId30"/>
    <p:sldId id="292" r:id="rId31"/>
    <p:sldId id="294" r:id="rId32"/>
    <p:sldId id="280" r:id="rId33"/>
    <p:sldId id="298" r:id="rId34"/>
    <p:sldId id="296" r:id="rId35"/>
    <p:sldId id="297" r:id="rId36"/>
    <p:sldId id="29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5/30/2021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5/30/2021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5/30/2021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5/30/2021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5/30/2021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5/30/2021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5/30/2021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5/30/2021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5/30/2021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5/30/2021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5/30/2021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5/30/2021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5/30/2021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5/30/2021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5/30/2021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5/30/2021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5/30/2021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5/30/2021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638AD-8ECB-4FC8-AFD7-21BAFA85D55E}"/>
              </a:ext>
            </a:extLst>
          </p:cNvPr>
          <p:cNvSpPr>
            <a:spLocks noGrp="1"/>
          </p:cNvSpPr>
          <p:nvPr>
            <p:ph type="ctrTitle"/>
          </p:nvPr>
        </p:nvSpPr>
        <p:spPr>
          <a:xfrm>
            <a:off x="1154955" y="799070"/>
            <a:ext cx="8825658" cy="3558181"/>
          </a:xfrm>
        </p:spPr>
        <p:txBody>
          <a:bodyPr/>
          <a:lstStyle/>
          <a:p>
            <a:pPr algn="ctr"/>
            <a:r>
              <a:rPr lang="en-IN" dirty="0"/>
              <a:t>PROTOTYPE OF FOOD QUALITY DETECTION AND</a:t>
            </a:r>
            <a:br>
              <a:rPr lang="en-IN" dirty="0"/>
            </a:br>
            <a:r>
              <a:rPr lang="en-IN" dirty="0"/>
              <a:t>DOCK MANAGEMENT SYSTEM</a:t>
            </a:r>
          </a:p>
        </p:txBody>
      </p:sp>
      <p:sp>
        <p:nvSpPr>
          <p:cNvPr id="3" name="Subtitle 2">
            <a:extLst>
              <a:ext uri="{FF2B5EF4-FFF2-40B4-BE49-F238E27FC236}">
                <a16:creationId xmlns:a16="http://schemas.microsoft.com/office/drawing/2014/main" id="{C039955F-7140-4B57-B50F-D8A204FC4242}"/>
              </a:ext>
            </a:extLst>
          </p:cNvPr>
          <p:cNvSpPr>
            <a:spLocks noGrp="1"/>
          </p:cNvSpPr>
          <p:nvPr>
            <p:ph type="subTitle" idx="1"/>
          </p:nvPr>
        </p:nvSpPr>
        <p:spPr>
          <a:xfrm>
            <a:off x="1154955" y="4357251"/>
            <a:ext cx="8825658" cy="1561635"/>
          </a:xfrm>
        </p:spPr>
        <p:txBody>
          <a:bodyPr/>
          <a:lstStyle/>
          <a:p>
            <a:r>
              <a:rPr lang="en-IN" dirty="0">
                <a:solidFill>
                  <a:srgbClr val="FFFF00"/>
                </a:solidFill>
              </a:rPr>
              <a:t>Team Brown – </a:t>
            </a:r>
          </a:p>
          <a:p>
            <a:endParaRPr lang="en-IN" dirty="0"/>
          </a:p>
        </p:txBody>
      </p:sp>
      <p:graphicFrame>
        <p:nvGraphicFramePr>
          <p:cNvPr id="4" name="Table 4">
            <a:extLst>
              <a:ext uri="{FF2B5EF4-FFF2-40B4-BE49-F238E27FC236}">
                <a16:creationId xmlns:a16="http://schemas.microsoft.com/office/drawing/2014/main" id="{935F2ED4-4E1B-493C-8AAA-91063C9CBEC9}"/>
              </a:ext>
            </a:extLst>
          </p:cNvPr>
          <p:cNvGraphicFramePr>
            <a:graphicFrameLocks noGrp="1"/>
          </p:cNvGraphicFramePr>
          <p:nvPr>
            <p:extLst>
              <p:ext uri="{D42A27DB-BD31-4B8C-83A1-F6EECF244321}">
                <p14:modId xmlns:p14="http://schemas.microsoft.com/office/powerpoint/2010/main" val="4284179656"/>
              </p:ext>
            </p:extLst>
          </p:nvPr>
        </p:nvGraphicFramePr>
        <p:xfrm>
          <a:off x="1503784" y="4958034"/>
          <a:ext cx="8127999" cy="74168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1013851961"/>
                    </a:ext>
                  </a:extLst>
                </a:gridCol>
                <a:gridCol w="2709333">
                  <a:extLst>
                    <a:ext uri="{9D8B030D-6E8A-4147-A177-3AD203B41FA5}">
                      <a16:colId xmlns:a16="http://schemas.microsoft.com/office/drawing/2014/main" val="922718907"/>
                    </a:ext>
                  </a:extLst>
                </a:gridCol>
                <a:gridCol w="2709333">
                  <a:extLst>
                    <a:ext uri="{9D8B030D-6E8A-4147-A177-3AD203B41FA5}">
                      <a16:colId xmlns:a16="http://schemas.microsoft.com/office/drawing/2014/main" val="1812267203"/>
                    </a:ext>
                  </a:extLst>
                </a:gridCol>
              </a:tblGrid>
              <a:tr h="370840">
                <a:tc>
                  <a:txBody>
                    <a:bodyPr/>
                    <a:lstStyle/>
                    <a:p>
                      <a:pPr marL="285750" indent="-285750">
                        <a:buFont typeface="Wingdings" panose="05000000000000000000" pitchFamily="2" charset="2"/>
                        <a:buChar char="v"/>
                      </a:pPr>
                      <a:r>
                        <a:rPr lang="en-IN" dirty="0">
                          <a:solidFill>
                            <a:srgbClr val="FFFF00"/>
                          </a:solidFill>
                        </a:rPr>
                        <a:t>A.B.KAMALESH (TL)</a:t>
                      </a:r>
                    </a:p>
                  </a:txBody>
                  <a:tcPr/>
                </a:tc>
                <a:tc>
                  <a:txBody>
                    <a:bodyPr/>
                    <a:lstStyle/>
                    <a:p>
                      <a:pPr marL="285750" indent="-285750">
                        <a:buFont typeface="Wingdings" panose="05000000000000000000" pitchFamily="2" charset="2"/>
                        <a:buChar char="v"/>
                      </a:pPr>
                      <a:r>
                        <a:rPr lang="en-IN" dirty="0">
                          <a:solidFill>
                            <a:srgbClr val="FFFF00"/>
                          </a:solidFill>
                        </a:rPr>
                        <a:t>BHAVYASREE B</a:t>
                      </a:r>
                    </a:p>
                  </a:txBody>
                  <a:tcPr/>
                </a:tc>
                <a:tc>
                  <a:txBody>
                    <a:bodyPr/>
                    <a:lstStyle/>
                    <a:p>
                      <a:pPr marL="285750" indent="-285750">
                        <a:buFont typeface="Wingdings" panose="05000000000000000000" pitchFamily="2" charset="2"/>
                        <a:buChar char="v"/>
                      </a:pPr>
                      <a:r>
                        <a:rPr lang="en-IN" dirty="0">
                          <a:solidFill>
                            <a:srgbClr val="FFFF00"/>
                          </a:solidFill>
                        </a:rPr>
                        <a:t>DARSHAN</a:t>
                      </a:r>
                    </a:p>
                  </a:txBody>
                  <a:tcPr/>
                </a:tc>
                <a:extLst>
                  <a:ext uri="{0D108BD9-81ED-4DB2-BD59-A6C34878D82A}">
                    <a16:rowId xmlns:a16="http://schemas.microsoft.com/office/drawing/2014/main" val="3296271523"/>
                  </a:ext>
                </a:extLst>
              </a:tr>
              <a:tr h="370840">
                <a:tc>
                  <a:txBody>
                    <a:bodyPr/>
                    <a:lstStyle/>
                    <a:p>
                      <a:pPr marL="285750" indent="-285750">
                        <a:buFont typeface="Wingdings" panose="05000000000000000000" pitchFamily="2" charset="2"/>
                        <a:buChar char="v"/>
                      </a:pPr>
                      <a:r>
                        <a:rPr lang="en-IN" dirty="0">
                          <a:solidFill>
                            <a:srgbClr val="FFFF00"/>
                          </a:solidFill>
                        </a:rPr>
                        <a:t>NEELURU BHAVANA</a:t>
                      </a:r>
                    </a:p>
                  </a:txBody>
                  <a:tcPr/>
                </a:tc>
                <a:tc>
                  <a:txBody>
                    <a:bodyPr/>
                    <a:lstStyle/>
                    <a:p>
                      <a:pPr marL="285750" indent="-285750">
                        <a:buFont typeface="Wingdings" panose="05000000000000000000" pitchFamily="2" charset="2"/>
                        <a:buChar char="v"/>
                      </a:pPr>
                      <a:r>
                        <a:rPr lang="en-IN" dirty="0">
                          <a:solidFill>
                            <a:srgbClr val="FFFF00"/>
                          </a:solidFill>
                        </a:rPr>
                        <a:t>PRIYANKA J</a:t>
                      </a:r>
                    </a:p>
                  </a:txBody>
                  <a:tcPr/>
                </a:tc>
                <a:tc>
                  <a:txBody>
                    <a:bodyPr/>
                    <a:lstStyle/>
                    <a:p>
                      <a:endParaRPr lang="en-IN" dirty="0">
                        <a:solidFill>
                          <a:srgbClr val="FFFF00"/>
                        </a:solidFill>
                      </a:endParaRPr>
                    </a:p>
                  </a:txBody>
                  <a:tcPr/>
                </a:tc>
                <a:extLst>
                  <a:ext uri="{0D108BD9-81ED-4DB2-BD59-A6C34878D82A}">
                    <a16:rowId xmlns:a16="http://schemas.microsoft.com/office/drawing/2014/main" val="177919617"/>
                  </a:ext>
                </a:extLst>
              </a:tr>
            </a:tbl>
          </a:graphicData>
        </a:graphic>
      </p:graphicFrame>
    </p:spTree>
    <p:extLst>
      <p:ext uri="{BB962C8B-B14F-4D97-AF65-F5344CB8AC3E}">
        <p14:creationId xmlns:p14="http://schemas.microsoft.com/office/powerpoint/2010/main" val="1848671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1BC0-07C3-4806-8577-C13C45E3E393}"/>
              </a:ext>
            </a:extLst>
          </p:cNvPr>
          <p:cNvSpPr>
            <a:spLocks noGrp="1"/>
          </p:cNvSpPr>
          <p:nvPr>
            <p:ph type="title"/>
          </p:nvPr>
        </p:nvSpPr>
        <p:spPr/>
        <p:txBody>
          <a:bodyPr/>
          <a:lstStyle/>
          <a:p>
            <a:r>
              <a:rPr lang="en-IN" dirty="0"/>
              <a:t>WORKING</a:t>
            </a:r>
          </a:p>
        </p:txBody>
      </p:sp>
      <p:sp>
        <p:nvSpPr>
          <p:cNvPr id="5" name="Content Placeholder 4">
            <a:extLst>
              <a:ext uri="{FF2B5EF4-FFF2-40B4-BE49-F238E27FC236}">
                <a16:creationId xmlns:a16="http://schemas.microsoft.com/office/drawing/2014/main" id="{A031A29C-E886-4345-A1BF-EA3F56548C2E}"/>
              </a:ext>
            </a:extLst>
          </p:cNvPr>
          <p:cNvSpPr>
            <a:spLocks noGrp="1"/>
          </p:cNvSpPr>
          <p:nvPr>
            <p:ph idx="1"/>
          </p:nvPr>
        </p:nvSpPr>
        <p:spPr>
          <a:xfrm>
            <a:off x="1154955" y="2603500"/>
            <a:ext cx="7791338" cy="3970296"/>
          </a:xfrm>
        </p:spPr>
        <p:txBody>
          <a:bodyPr>
            <a:normAutofit lnSpcReduction="10000"/>
          </a:bodyPr>
          <a:lstStyle/>
          <a:p>
            <a:pPr marL="0" indent="0">
              <a:buNone/>
            </a:pPr>
            <a:r>
              <a:rPr lang="en-IN" b="1" dirty="0"/>
              <a:t>OpenCV Object Tracking</a:t>
            </a:r>
          </a:p>
          <a:p>
            <a:r>
              <a:rPr lang="en-IN" dirty="0"/>
              <a:t>OpenCV is a Open Source Computer Vision Library that provides tools and hardware for real time computer vision applications</a:t>
            </a:r>
          </a:p>
          <a:p>
            <a:r>
              <a:rPr lang="en-IN" dirty="0"/>
              <a:t>Object tracking is the process of taking an initial set of detections, creating an unique ID for each detection and then tracking them as they move around in frames.</a:t>
            </a:r>
          </a:p>
          <a:p>
            <a:r>
              <a:rPr lang="en-IN" dirty="0"/>
              <a:t>The logic used in our project is that of Centroid Tracker.</a:t>
            </a:r>
          </a:p>
          <a:p>
            <a:r>
              <a:rPr lang="en-IN" dirty="0"/>
              <a:t>It accepts bounding boxes and computes centroids from the initial round</a:t>
            </a:r>
          </a:p>
          <a:p>
            <a:r>
              <a:rPr lang="en-IN" dirty="0"/>
              <a:t>The in further rounds, it computes Euclidean distances between new bounding boxes and existing objects and update their coordinates accordingly</a:t>
            </a:r>
          </a:p>
        </p:txBody>
      </p:sp>
      <p:pic>
        <p:nvPicPr>
          <p:cNvPr id="6146" name="Picture 2" descr="OpenCV - Wikipedia">
            <a:extLst>
              <a:ext uri="{FF2B5EF4-FFF2-40B4-BE49-F238E27FC236}">
                <a16:creationId xmlns:a16="http://schemas.microsoft.com/office/drawing/2014/main" id="{11316F96-D844-4781-B3DD-F4BCE38AD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367" y="3429000"/>
            <a:ext cx="14001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92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F9B50-3E0C-4DA9-987B-24F94A297113}"/>
              </a:ext>
            </a:extLst>
          </p:cNvPr>
          <p:cNvSpPr>
            <a:spLocks noGrp="1"/>
          </p:cNvSpPr>
          <p:nvPr>
            <p:ph type="title"/>
          </p:nvPr>
        </p:nvSpPr>
        <p:spPr/>
        <p:txBody>
          <a:bodyPr/>
          <a:lstStyle/>
          <a:p>
            <a:r>
              <a:rPr lang="en-IN" dirty="0"/>
              <a:t>WORKING</a:t>
            </a:r>
          </a:p>
        </p:txBody>
      </p:sp>
      <p:sp>
        <p:nvSpPr>
          <p:cNvPr id="3" name="Content Placeholder 2">
            <a:extLst>
              <a:ext uri="{FF2B5EF4-FFF2-40B4-BE49-F238E27FC236}">
                <a16:creationId xmlns:a16="http://schemas.microsoft.com/office/drawing/2014/main" id="{CC8B45CF-DB6A-4C7A-9BA8-87181A299F6C}"/>
              </a:ext>
            </a:extLst>
          </p:cNvPr>
          <p:cNvSpPr>
            <a:spLocks noGrp="1"/>
          </p:cNvSpPr>
          <p:nvPr>
            <p:ph idx="1"/>
          </p:nvPr>
        </p:nvSpPr>
        <p:spPr>
          <a:xfrm>
            <a:off x="1154954" y="2603500"/>
            <a:ext cx="6011965" cy="3416300"/>
          </a:xfrm>
        </p:spPr>
        <p:txBody>
          <a:bodyPr/>
          <a:lstStyle/>
          <a:p>
            <a:pPr marL="0" indent="0">
              <a:buNone/>
            </a:pPr>
            <a:r>
              <a:rPr lang="en-IN" b="1" dirty="0"/>
              <a:t>Alert</a:t>
            </a:r>
          </a:p>
          <a:p>
            <a:r>
              <a:rPr lang="en-IN" dirty="0"/>
              <a:t>We created an account in FAST2SMS webpage.</a:t>
            </a:r>
          </a:p>
          <a:p>
            <a:r>
              <a:rPr lang="en-IN" dirty="0"/>
              <a:t>Using the Authentication key and User ID given by the website, we write a python function</a:t>
            </a:r>
          </a:p>
          <a:p>
            <a:r>
              <a:rPr lang="en-IN" dirty="0"/>
              <a:t>The function will post a JSON request to send a given message to concerned authorities</a:t>
            </a:r>
          </a:p>
          <a:p>
            <a:r>
              <a:rPr lang="en-IN" dirty="0"/>
              <a:t>The mobile numbers of the authorities are passed as parameters via dictionary</a:t>
            </a:r>
          </a:p>
          <a:p>
            <a:endParaRPr lang="en-IN" b="1" dirty="0"/>
          </a:p>
        </p:txBody>
      </p:sp>
      <p:pic>
        <p:nvPicPr>
          <p:cNvPr id="5" name="Picture 4">
            <a:extLst>
              <a:ext uri="{FF2B5EF4-FFF2-40B4-BE49-F238E27FC236}">
                <a16:creationId xmlns:a16="http://schemas.microsoft.com/office/drawing/2014/main" id="{A5E9C43E-03FE-4434-81D5-C7B56F32CDDA}"/>
              </a:ext>
            </a:extLst>
          </p:cNvPr>
          <p:cNvPicPr>
            <a:picLocks noChangeAspect="1"/>
          </p:cNvPicPr>
          <p:nvPr/>
        </p:nvPicPr>
        <p:blipFill>
          <a:blip r:embed="rId2"/>
          <a:stretch>
            <a:fillRect/>
          </a:stretch>
        </p:blipFill>
        <p:spPr>
          <a:xfrm>
            <a:off x="8266670" y="2485767"/>
            <a:ext cx="3015049" cy="4088027"/>
          </a:xfrm>
          <a:prstGeom prst="rect">
            <a:avLst/>
          </a:prstGeom>
        </p:spPr>
      </p:pic>
    </p:spTree>
    <p:extLst>
      <p:ext uri="{BB962C8B-B14F-4D97-AF65-F5344CB8AC3E}">
        <p14:creationId xmlns:p14="http://schemas.microsoft.com/office/powerpoint/2010/main" val="1470916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B10AC-7B7D-49E9-B8AB-352737DE39D8}"/>
              </a:ext>
            </a:extLst>
          </p:cNvPr>
          <p:cNvSpPr>
            <a:spLocks noGrp="1"/>
          </p:cNvSpPr>
          <p:nvPr>
            <p:ph type="title"/>
          </p:nvPr>
        </p:nvSpPr>
        <p:spPr/>
        <p:txBody>
          <a:bodyPr/>
          <a:lstStyle/>
          <a:p>
            <a:r>
              <a:rPr lang="en-IN" dirty="0"/>
              <a:t>WORKFLOW</a:t>
            </a:r>
          </a:p>
        </p:txBody>
      </p:sp>
      <p:sp>
        <p:nvSpPr>
          <p:cNvPr id="3" name="Text Placeholder 2">
            <a:extLst>
              <a:ext uri="{FF2B5EF4-FFF2-40B4-BE49-F238E27FC236}">
                <a16:creationId xmlns:a16="http://schemas.microsoft.com/office/drawing/2014/main" id="{957EF959-450E-4569-AAFF-347C6266F07C}"/>
              </a:ext>
            </a:extLst>
          </p:cNvPr>
          <p:cNvSpPr>
            <a:spLocks noGrp="1"/>
          </p:cNvSpPr>
          <p:nvPr>
            <p:ph type="body" idx="1"/>
          </p:nvPr>
        </p:nvSpPr>
        <p:spPr>
          <a:xfrm>
            <a:off x="6686023" y="1507523"/>
            <a:ext cx="5114680" cy="4806779"/>
          </a:xfrm>
        </p:spPr>
        <p:txBody>
          <a:bodyPr/>
          <a:lstStyle/>
          <a:p>
            <a:pPr marL="342900" indent="-342900">
              <a:buFont typeface="Wingdings" panose="05000000000000000000" pitchFamily="2" charset="2"/>
              <a:buChar char="v"/>
            </a:pPr>
            <a:r>
              <a:rPr lang="en-IN" b="1" dirty="0"/>
              <a:t>Take input stream of video</a:t>
            </a:r>
          </a:p>
          <a:p>
            <a:pPr marL="342900" indent="-342900">
              <a:buFont typeface="Wingdings" panose="05000000000000000000" pitchFamily="2" charset="2"/>
              <a:buChar char="v"/>
            </a:pPr>
            <a:r>
              <a:rPr lang="en-IN" b="1" dirty="0"/>
              <a:t>Detect object and assign unique id</a:t>
            </a:r>
          </a:p>
          <a:p>
            <a:pPr marL="342900" indent="-342900">
              <a:buFont typeface="Wingdings" panose="05000000000000000000" pitchFamily="2" charset="2"/>
              <a:buChar char="v"/>
            </a:pPr>
            <a:r>
              <a:rPr lang="en-IN" b="1" dirty="0"/>
              <a:t>Detect a truck and calculate its distance from other objects in image</a:t>
            </a:r>
          </a:p>
          <a:p>
            <a:pPr marL="342900" indent="-342900">
              <a:buFont typeface="Wingdings" panose="05000000000000000000" pitchFamily="2" charset="2"/>
              <a:buChar char="v"/>
            </a:pPr>
            <a:r>
              <a:rPr lang="en-IN" b="1" dirty="0"/>
              <a:t>Use a distance metric to alert</a:t>
            </a:r>
          </a:p>
          <a:p>
            <a:pPr marL="342900" indent="-342900">
              <a:buFont typeface="Wingdings" panose="05000000000000000000" pitchFamily="2" charset="2"/>
              <a:buChar char="v"/>
            </a:pPr>
            <a:r>
              <a:rPr lang="en-IN" b="1" dirty="0"/>
              <a:t>Similarly, use object tracking to track incoming or outgoing vehicle</a:t>
            </a:r>
          </a:p>
          <a:p>
            <a:pPr marL="342900" indent="-342900">
              <a:buFont typeface="Wingdings" panose="05000000000000000000" pitchFamily="2" charset="2"/>
              <a:buChar char="v"/>
            </a:pPr>
            <a:r>
              <a:rPr lang="en-IN" b="1" dirty="0"/>
              <a:t>Predict the direction</a:t>
            </a:r>
          </a:p>
        </p:txBody>
      </p:sp>
    </p:spTree>
    <p:extLst>
      <p:ext uri="{BB962C8B-B14F-4D97-AF65-F5344CB8AC3E}">
        <p14:creationId xmlns:p14="http://schemas.microsoft.com/office/powerpoint/2010/main" val="179135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F489-990E-4EF8-9410-9E3855385B7E}"/>
              </a:ext>
            </a:extLst>
          </p:cNvPr>
          <p:cNvSpPr>
            <a:spLocks noGrp="1"/>
          </p:cNvSpPr>
          <p:nvPr>
            <p:ph type="title"/>
          </p:nvPr>
        </p:nvSpPr>
        <p:spPr/>
        <p:txBody>
          <a:bodyPr/>
          <a:lstStyle/>
          <a:p>
            <a:r>
              <a:rPr lang="en-IN" dirty="0"/>
              <a:t>RESULTS</a:t>
            </a:r>
          </a:p>
        </p:txBody>
      </p:sp>
      <p:sp>
        <p:nvSpPr>
          <p:cNvPr id="3" name="Text Placeholder 2">
            <a:extLst>
              <a:ext uri="{FF2B5EF4-FFF2-40B4-BE49-F238E27FC236}">
                <a16:creationId xmlns:a16="http://schemas.microsoft.com/office/drawing/2014/main" id="{1BEB5D20-EE16-4084-9208-29EB2420DD14}"/>
              </a:ext>
            </a:extLst>
          </p:cNvPr>
          <p:cNvSpPr>
            <a:spLocks noGrp="1"/>
          </p:cNvSpPr>
          <p:nvPr>
            <p:ph type="body" idx="1"/>
          </p:nvPr>
        </p:nvSpPr>
        <p:spPr/>
        <p:txBody>
          <a:bodyPr/>
          <a:lstStyle/>
          <a:p>
            <a:r>
              <a:rPr lang="en-IN" dirty="0"/>
              <a:t>Alert Message</a:t>
            </a:r>
          </a:p>
        </p:txBody>
      </p:sp>
      <p:sp>
        <p:nvSpPr>
          <p:cNvPr id="5" name="Text Placeholder 4">
            <a:extLst>
              <a:ext uri="{FF2B5EF4-FFF2-40B4-BE49-F238E27FC236}">
                <a16:creationId xmlns:a16="http://schemas.microsoft.com/office/drawing/2014/main" id="{FA1A5031-9EB3-49A1-9904-91637A70F06F}"/>
              </a:ext>
            </a:extLst>
          </p:cNvPr>
          <p:cNvSpPr>
            <a:spLocks noGrp="1"/>
          </p:cNvSpPr>
          <p:nvPr>
            <p:ph type="body" sz="quarter" idx="3"/>
          </p:nvPr>
        </p:nvSpPr>
        <p:spPr/>
        <p:txBody>
          <a:bodyPr/>
          <a:lstStyle/>
          <a:p>
            <a:r>
              <a:rPr lang="en-IN" dirty="0"/>
              <a:t>Object Detection</a:t>
            </a:r>
          </a:p>
        </p:txBody>
      </p:sp>
      <p:sp>
        <p:nvSpPr>
          <p:cNvPr id="7" name="Text Placeholder 6">
            <a:extLst>
              <a:ext uri="{FF2B5EF4-FFF2-40B4-BE49-F238E27FC236}">
                <a16:creationId xmlns:a16="http://schemas.microsoft.com/office/drawing/2014/main" id="{94E2C9C1-6D7B-49F6-A322-7E60402E5F9E}"/>
              </a:ext>
            </a:extLst>
          </p:cNvPr>
          <p:cNvSpPr>
            <a:spLocks noGrp="1"/>
          </p:cNvSpPr>
          <p:nvPr>
            <p:ph type="body" sz="quarter" idx="13"/>
          </p:nvPr>
        </p:nvSpPr>
        <p:spPr/>
        <p:txBody>
          <a:bodyPr/>
          <a:lstStyle/>
          <a:p>
            <a:r>
              <a:rPr lang="en-IN" dirty="0"/>
              <a:t>Object tracking</a:t>
            </a:r>
          </a:p>
        </p:txBody>
      </p:sp>
      <p:pic>
        <p:nvPicPr>
          <p:cNvPr id="9" name="Picture 8">
            <a:extLst>
              <a:ext uri="{FF2B5EF4-FFF2-40B4-BE49-F238E27FC236}">
                <a16:creationId xmlns:a16="http://schemas.microsoft.com/office/drawing/2014/main" id="{F2095D12-4044-4F77-95BF-B2C57A1B2B03}"/>
              </a:ext>
            </a:extLst>
          </p:cNvPr>
          <p:cNvPicPr>
            <a:picLocks noChangeAspect="1"/>
          </p:cNvPicPr>
          <p:nvPr/>
        </p:nvPicPr>
        <p:blipFill>
          <a:blip r:embed="rId2"/>
          <a:stretch>
            <a:fillRect/>
          </a:stretch>
        </p:blipFill>
        <p:spPr>
          <a:xfrm>
            <a:off x="778474" y="3179762"/>
            <a:ext cx="3015049" cy="3332249"/>
          </a:xfrm>
          <a:prstGeom prst="rect">
            <a:avLst/>
          </a:prstGeom>
        </p:spPr>
      </p:pic>
      <p:pic>
        <p:nvPicPr>
          <p:cNvPr id="10" name="Picture 9">
            <a:extLst>
              <a:ext uri="{FF2B5EF4-FFF2-40B4-BE49-F238E27FC236}">
                <a16:creationId xmlns:a16="http://schemas.microsoft.com/office/drawing/2014/main" id="{8CE83780-B2AA-4ABE-993A-579948543414}"/>
              </a:ext>
            </a:extLst>
          </p:cNvPr>
          <p:cNvPicPr>
            <a:picLocks noChangeAspect="1"/>
          </p:cNvPicPr>
          <p:nvPr/>
        </p:nvPicPr>
        <p:blipFill>
          <a:blip r:embed="rId3"/>
          <a:stretch>
            <a:fillRect/>
          </a:stretch>
        </p:blipFill>
        <p:spPr>
          <a:xfrm>
            <a:off x="4423718" y="3179762"/>
            <a:ext cx="3323967" cy="3332249"/>
          </a:xfrm>
          <a:prstGeom prst="rect">
            <a:avLst/>
          </a:prstGeom>
        </p:spPr>
      </p:pic>
      <p:pic>
        <p:nvPicPr>
          <p:cNvPr id="12" name="Picture 11">
            <a:extLst>
              <a:ext uri="{FF2B5EF4-FFF2-40B4-BE49-F238E27FC236}">
                <a16:creationId xmlns:a16="http://schemas.microsoft.com/office/drawing/2014/main" id="{49D4731B-F2D2-4D0F-98E0-F15D99AA6C2C}"/>
              </a:ext>
            </a:extLst>
          </p:cNvPr>
          <p:cNvPicPr>
            <a:picLocks noChangeAspect="1"/>
          </p:cNvPicPr>
          <p:nvPr/>
        </p:nvPicPr>
        <p:blipFill>
          <a:blip r:embed="rId4"/>
          <a:stretch>
            <a:fillRect/>
          </a:stretch>
        </p:blipFill>
        <p:spPr>
          <a:xfrm>
            <a:off x="8089559" y="3179762"/>
            <a:ext cx="3323967" cy="3332249"/>
          </a:xfrm>
          <a:prstGeom prst="rect">
            <a:avLst/>
          </a:prstGeom>
        </p:spPr>
      </p:pic>
    </p:spTree>
    <p:extLst>
      <p:ext uri="{BB962C8B-B14F-4D97-AF65-F5344CB8AC3E}">
        <p14:creationId xmlns:p14="http://schemas.microsoft.com/office/powerpoint/2010/main" val="341249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8070" y="1390261"/>
            <a:ext cx="7629330" cy="1352939"/>
          </a:xfrm>
        </p:spPr>
        <p:txBody>
          <a:bodyPr>
            <a:normAutofit/>
          </a:bodyPr>
          <a:lstStyle/>
          <a:p>
            <a:pPr algn="ctr"/>
            <a:r>
              <a:rPr lang="en-US" sz="4000" dirty="0"/>
              <a:t>FOOD QUALITY DETECTION USING IOT </a:t>
            </a:r>
          </a:p>
        </p:txBody>
      </p:sp>
      <p:sp>
        <p:nvSpPr>
          <p:cNvPr id="3" name="Subtitle 2"/>
          <p:cNvSpPr>
            <a:spLocks noGrp="1"/>
          </p:cNvSpPr>
          <p:nvPr>
            <p:ph type="subTitle" idx="1"/>
          </p:nvPr>
        </p:nvSpPr>
        <p:spPr>
          <a:xfrm>
            <a:off x="2139821" y="2909596"/>
            <a:ext cx="7629330" cy="3117980"/>
          </a:xfrm>
        </p:spPr>
        <p:txBody>
          <a:bodyPr>
            <a:normAutofit fontScale="92500" lnSpcReduction="20000"/>
          </a:bodyPr>
          <a:lstStyle/>
          <a:p>
            <a:pPr algn="ctr"/>
            <a:r>
              <a:rPr lang="en-US" b="1" dirty="0">
                <a:solidFill>
                  <a:srgbClr val="FFFF00"/>
                </a:solidFill>
              </a:rPr>
              <a:t>SUBMITTED BY:</a:t>
            </a:r>
          </a:p>
          <a:p>
            <a:pPr algn="ctr"/>
            <a:endParaRPr lang="en-US" b="1" dirty="0">
              <a:solidFill>
                <a:srgbClr val="FFFF00"/>
              </a:solidFill>
            </a:endParaRPr>
          </a:p>
          <a:p>
            <a:pPr algn="ctr"/>
            <a:endParaRPr lang="en-US" b="1" dirty="0">
              <a:solidFill>
                <a:srgbClr val="FFFF00"/>
              </a:solidFill>
            </a:endParaRPr>
          </a:p>
          <a:p>
            <a:pPr algn="ctr"/>
            <a:r>
              <a:rPr lang="en-US" b="1" dirty="0">
                <a:solidFill>
                  <a:srgbClr val="FFFF00"/>
                </a:solidFill>
              </a:rPr>
              <a:t>TEAM BROWN</a:t>
            </a:r>
          </a:p>
          <a:p>
            <a:pPr algn="ctr"/>
            <a:r>
              <a:rPr lang="en-US" b="1" dirty="0">
                <a:solidFill>
                  <a:srgbClr val="FFFF00"/>
                </a:solidFill>
              </a:rPr>
              <a:t>A.B.KAMALESH B. </a:t>
            </a:r>
          </a:p>
          <a:p>
            <a:pPr algn="ctr"/>
            <a:r>
              <a:rPr lang="en-US" b="1" dirty="0">
                <a:solidFill>
                  <a:srgbClr val="FFFF00"/>
                </a:solidFill>
              </a:rPr>
              <a:t>BHAVYASREE </a:t>
            </a:r>
          </a:p>
          <a:p>
            <a:pPr algn="ctr"/>
            <a:r>
              <a:rPr lang="en-US" b="1" dirty="0">
                <a:solidFill>
                  <a:srgbClr val="FFFF00"/>
                </a:solidFill>
              </a:rPr>
              <a:t>DARSHAN KUMAR </a:t>
            </a:r>
          </a:p>
          <a:p>
            <a:pPr algn="ctr"/>
            <a:r>
              <a:rPr lang="en-US" b="1" dirty="0">
                <a:solidFill>
                  <a:srgbClr val="FFFF00"/>
                </a:solidFill>
              </a:rPr>
              <a:t>NEELURU BHAVANA </a:t>
            </a:r>
          </a:p>
          <a:p>
            <a:pPr algn="ctr"/>
            <a:r>
              <a:rPr lang="en-US" b="1" dirty="0">
                <a:solidFill>
                  <a:srgbClr val="FFFF00"/>
                </a:solidFill>
              </a:rPr>
              <a:t>PRIYANKA J</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OBJECTIVE:</a:t>
            </a:r>
          </a:p>
        </p:txBody>
      </p:sp>
      <p:sp>
        <p:nvSpPr>
          <p:cNvPr id="3" name="Content Placeholder 2"/>
          <p:cNvSpPr>
            <a:spLocks noGrp="1"/>
          </p:cNvSpPr>
          <p:nvPr>
            <p:ph idx="1"/>
          </p:nvPr>
        </p:nvSpPr>
        <p:spPr>
          <a:xfrm>
            <a:off x="1154954" y="2603499"/>
            <a:ext cx="10510304" cy="3832811"/>
          </a:xfrm>
        </p:spPr>
        <p:txBody>
          <a:bodyPr>
            <a:normAutofit/>
          </a:bodyPr>
          <a:lstStyle/>
          <a:p>
            <a:r>
              <a:rPr lang="en-US" sz="2400" dirty="0"/>
              <a:t>The objective is to deliver fresh products to the customers. </a:t>
            </a:r>
          </a:p>
          <a:p>
            <a:r>
              <a:rPr lang="en-US" sz="2400" dirty="0"/>
              <a:t>To achieve this, we have to constantly monitor the quality of the products. </a:t>
            </a:r>
          </a:p>
          <a:p>
            <a:r>
              <a:rPr lang="en-US" sz="2400" dirty="0"/>
              <a:t>In this </a:t>
            </a:r>
            <a:r>
              <a:rPr lang="en-US" sz="2400" dirty="0" err="1"/>
              <a:t>IoT</a:t>
            </a:r>
            <a:r>
              <a:rPr lang="en-US" sz="2400" dirty="0"/>
              <a:t> project, we have designed a Food Monitoring device using </a:t>
            </a:r>
            <a:r>
              <a:rPr lang="en-US" sz="2400" dirty="0" err="1"/>
              <a:t>Arduino</a:t>
            </a:r>
            <a:r>
              <a:rPr lang="en-US" sz="2400" dirty="0"/>
              <a:t> Mega and connected the data through the </a:t>
            </a:r>
            <a:r>
              <a:rPr lang="en-US" sz="2400" dirty="0" err="1"/>
              <a:t>Blynk</a:t>
            </a:r>
            <a:r>
              <a:rPr lang="en-US" sz="2400" dirty="0"/>
              <a:t> app, to monitor the quality of the food and send alerts if the food is found degrading. </a:t>
            </a:r>
          </a:p>
          <a:p>
            <a:r>
              <a:rPr lang="en-US" sz="2400" dirty="0"/>
              <a:t>To determine the status of the food, the MQ4, MQ135 gas sensor modules, and DHT11 module are used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COMPONENTS USED:</a:t>
            </a:r>
          </a:p>
        </p:txBody>
      </p:sp>
      <p:sp>
        <p:nvSpPr>
          <p:cNvPr id="3" name="Content Placeholder 2"/>
          <p:cNvSpPr>
            <a:spLocks noGrp="1"/>
          </p:cNvSpPr>
          <p:nvPr>
            <p:ph idx="1"/>
          </p:nvPr>
        </p:nvSpPr>
        <p:spPr>
          <a:xfrm>
            <a:off x="959645" y="2310537"/>
            <a:ext cx="9737947" cy="3965976"/>
          </a:xfrm>
        </p:spPr>
        <p:txBody>
          <a:bodyPr>
            <a:normAutofit fontScale="92500" lnSpcReduction="20000"/>
          </a:bodyPr>
          <a:lstStyle/>
          <a:p>
            <a:r>
              <a:rPr lang="en-US" sz="2400" dirty="0"/>
              <a:t>HARDWARE USED: </a:t>
            </a:r>
          </a:p>
          <a:p>
            <a:endParaRPr lang="en-US" sz="2400" dirty="0"/>
          </a:p>
          <a:p>
            <a:pPr marL="539496" indent="-457200">
              <a:buFont typeface="Wingdings" pitchFamily="2" charset="2"/>
              <a:buChar char="q"/>
            </a:pPr>
            <a:r>
              <a:rPr lang="en-US" sz="2200" dirty="0"/>
              <a:t>Breadboard and </a:t>
            </a:r>
            <a:r>
              <a:rPr lang="en-US" sz="2200" dirty="0" err="1"/>
              <a:t>Jumperwires</a:t>
            </a:r>
            <a:endParaRPr lang="en-US" sz="2200" dirty="0"/>
          </a:p>
          <a:p>
            <a:pPr marL="539496" indent="-457200">
              <a:buFont typeface="Wingdings" pitchFamily="2" charset="2"/>
              <a:buChar char="q"/>
            </a:pPr>
            <a:r>
              <a:rPr lang="en-US" sz="2200" dirty="0"/>
              <a:t>MQ4 Gas grove sensor</a:t>
            </a:r>
          </a:p>
          <a:p>
            <a:pPr marL="539496" indent="-457200">
              <a:buFont typeface="Wingdings" pitchFamily="2" charset="2"/>
              <a:buChar char="q"/>
            </a:pPr>
            <a:r>
              <a:rPr lang="en-US" sz="2200" dirty="0"/>
              <a:t>MQ135 Gas sensor</a:t>
            </a:r>
          </a:p>
          <a:p>
            <a:pPr marL="539496" indent="-457200">
              <a:buFont typeface="Wingdings" pitchFamily="2" charset="2"/>
              <a:buChar char="q"/>
            </a:pPr>
            <a:r>
              <a:rPr lang="en-US" sz="2200" dirty="0"/>
              <a:t>DHT11 Temperature and Humidity Sensor</a:t>
            </a:r>
          </a:p>
          <a:p>
            <a:pPr marL="539496" indent="-457200">
              <a:buFont typeface="Wingdings" pitchFamily="2" charset="2"/>
              <a:buChar char="q"/>
            </a:pPr>
            <a:r>
              <a:rPr lang="en-US" sz="2200" dirty="0"/>
              <a:t>Micro SD Card</a:t>
            </a:r>
          </a:p>
          <a:p>
            <a:pPr marL="539496" indent="-457200">
              <a:buFont typeface="Wingdings" pitchFamily="2" charset="2"/>
              <a:buChar char="q"/>
            </a:pPr>
            <a:r>
              <a:rPr lang="en-US" sz="2200" dirty="0"/>
              <a:t>Micro SD Card Module</a:t>
            </a:r>
          </a:p>
          <a:p>
            <a:pPr marL="539496" indent="-457200">
              <a:buFont typeface="Wingdings" pitchFamily="2" charset="2"/>
              <a:buChar char="q"/>
            </a:pPr>
            <a:r>
              <a:rPr lang="en-US" sz="2200" dirty="0"/>
              <a:t>ESP8266-01 WIFI Module</a:t>
            </a:r>
          </a:p>
          <a:p>
            <a:pPr marL="539496" indent="-457200">
              <a:buFont typeface="Wingdings" pitchFamily="2" charset="2"/>
              <a:buChar char="q"/>
            </a:pPr>
            <a:r>
              <a:rPr lang="en-US" sz="2200" dirty="0"/>
              <a:t>ARDUINO MEGA 2560 REV3</a:t>
            </a:r>
          </a:p>
          <a:p>
            <a:pPr marL="539496" indent="-457200">
              <a:buNone/>
            </a:pPr>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a:t>SOFTWARE USED:</a:t>
            </a:r>
          </a:p>
          <a:p>
            <a:pPr>
              <a:buFont typeface="Wingdings" pitchFamily="2" charset="2"/>
              <a:buChar char="q"/>
            </a:pPr>
            <a:r>
              <a:rPr lang="en-US" sz="2200" dirty="0" err="1"/>
              <a:t>Blynk</a:t>
            </a:r>
            <a:r>
              <a:rPr lang="en-US" sz="2200" dirty="0"/>
              <a:t> app</a:t>
            </a:r>
          </a:p>
          <a:p>
            <a:pPr>
              <a:buFont typeface="Wingdings" pitchFamily="2" charset="2"/>
              <a:buChar char="q"/>
            </a:pPr>
            <a:r>
              <a:rPr lang="en-US" sz="2200" dirty="0" err="1"/>
              <a:t>Arduino</a:t>
            </a:r>
            <a:r>
              <a:rPr lang="en-US" sz="2200" dirty="0"/>
              <a:t> IDE</a:t>
            </a:r>
          </a:p>
          <a:p>
            <a:pPr>
              <a:buNone/>
            </a:pPr>
            <a:endParaRPr lang="en-US" sz="2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DESIGN AND WIRING:</a:t>
            </a:r>
          </a:p>
        </p:txBody>
      </p:sp>
      <p:sp>
        <p:nvSpPr>
          <p:cNvPr id="3" name="Content Placeholder 2"/>
          <p:cNvSpPr>
            <a:spLocks noGrp="1"/>
          </p:cNvSpPr>
          <p:nvPr>
            <p:ph idx="1"/>
          </p:nvPr>
        </p:nvSpPr>
        <p:spPr/>
        <p:txBody>
          <a:bodyPr>
            <a:normAutofit fontScale="92500"/>
          </a:bodyPr>
          <a:lstStyle/>
          <a:p>
            <a:r>
              <a:rPr lang="en-US" sz="2800" b="1" dirty="0"/>
              <a:t>Design of our prototype:</a:t>
            </a:r>
          </a:p>
          <a:p>
            <a:pPr>
              <a:buFont typeface="Wingdings" pitchFamily="2" charset="2"/>
              <a:buChar char="Ø"/>
            </a:pPr>
            <a:r>
              <a:rPr lang="en-US" sz="2400" dirty="0"/>
              <a:t>The prototype is designed on an </a:t>
            </a:r>
            <a:r>
              <a:rPr lang="en-US" sz="2400" dirty="0" err="1"/>
              <a:t>Arduino</a:t>
            </a:r>
            <a:r>
              <a:rPr lang="en-US" sz="2400" dirty="0"/>
              <a:t> Mega 2560 Board. </a:t>
            </a:r>
          </a:p>
          <a:p>
            <a:pPr>
              <a:buFont typeface="Wingdings" pitchFamily="2" charset="2"/>
              <a:buChar char="Ø"/>
            </a:pPr>
            <a:r>
              <a:rPr lang="en-US" sz="2400" dirty="0"/>
              <a:t>ESP8266-01 Wi-Fi module is connected to the board through Serial1 pins- 19(RX1)/18(TX1) to provide internet connectivity. </a:t>
            </a:r>
          </a:p>
          <a:p>
            <a:pPr>
              <a:buFont typeface="Wingdings" pitchFamily="2" charset="2"/>
              <a:buChar char="Ø"/>
            </a:pPr>
            <a:r>
              <a:rPr lang="en-US" sz="2400" dirty="0"/>
              <a:t>The gas sensors MQ4 and MQ135 are connected to the 5 Volt supply of the external breadboard for power. </a:t>
            </a:r>
          </a:p>
          <a:p>
            <a:pPr>
              <a:buFont typeface="Wingdings" pitchFamily="2" charset="2"/>
              <a:buChar char="Ø"/>
            </a:pPr>
            <a:r>
              <a:rPr lang="en-US" sz="2400" dirty="0"/>
              <a:t>The Micro-SD card module is also powered through the external breadboard for power. </a:t>
            </a:r>
          </a:p>
          <a:p>
            <a:pPr>
              <a:buFont typeface="Wingdings" pitchFamily="2" charset="2"/>
              <a:buChar char="Ø"/>
            </a:pPr>
            <a:endParaRPr lang="en-US" sz="2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WIRING:</a:t>
            </a:r>
          </a:p>
        </p:txBody>
      </p:sp>
      <p:pic>
        <p:nvPicPr>
          <p:cNvPr id="8" name="Picture 7">
            <a:extLst>
              <a:ext uri="{FF2B5EF4-FFF2-40B4-BE49-F238E27FC236}">
                <a16:creationId xmlns:a16="http://schemas.microsoft.com/office/drawing/2014/main" id="{BF9D9240-1CAC-4D12-9768-2987B7CB85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969611" y="973668"/>
            <a:ext cx="6252777" cy="56135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B3DB1-53AE-451B-98C4-B602B84E64C5}"/>
              </a:ext>
            </a:extLst>
          </p:cNvPr>
          <p:cNvSpPr>
            <a:spLocks noGrp="1"/>
          </p:cNvSpPr>
          <p:nvPr>
            <p:ph type="title"/>
          </p:nvPr>
        </p:nvSpPr>
        <p:spPr/>
        <p:txBody>
          <a:bodyPr/>
          <a:lstStyle/>
          <a:p>
            <a:r>
              <a:rPr lang="en-IN" dirty="0"/>
              <a:t>AGENDA</a:t>
            </a:r>
          </a:p>
        </p:txBody>
      </p:sp>
      <p:sp>
        <p:nvSpPr>
          <p:cNvPr id="3" name="Text Placeholder 2">
            <a:extLst>
              <a:ext uri="{FF2B5EF4-FFF2-40B4-BE49-F238E27FC236}">
                <a16:creationId xmlns:a16="http://schemas.microsoft.com/office/drawing/2014/main" id="{E5CE9BB9-1BD2-4035-BA71-A3EE33268039}"/>
              </a:ext>
            </a:extLst>
          </p:cNvPr>
          <p:cNvSpPr>
            <a:spLocks noGrp="1"/>
          </p:cNvSpPr>
          <p:nvPr>
            <p:ph type="body" sz="half" idx="2"/>
          </p:nvPr>
        </p:nvSpPr>
        <p:spPr/>
        <p:txBody>
          <a:bodyPr/>
          <a:lstStyle/>
          <a:p>
            <a:pPr marL="285750" indent="-285750">
              <a:buFont typeface="Wingdings" panose="05000000000000000000" pitchFamily="2" charset="2"/>
              <a:buChar char="Ø"/>
            </a:pPr>
            <a:r>
              <a:rPr lang="en-IN" dirty="0">
                <a:solidFill>
                  <a:schemeClr val="tx1"/>
                </a:solidFill>
              </a:rPr>
              <a:t>WORKING OF FOOD QUALITY DETECTION</a:t>
            </a:r>
          </a:p>
          <a:p>
            <a:pPr marL="285750" indent="-285750">
              <a:buFont typeface="Wingdings" panose="05000000000000000000" pitchFamily="2" charset="2"/>
              <a:buChar char="Ø"/>
            </a:pPr>
            <a:r>
              <a:rPr lang="en-IN" dirty="0">
                <a:solidFill>
                  <a:schemeClr val="tx1"/>
                </a:solidFill>
              </a:rPr>
              <a:t>WORKING OF DOCK MANAGEMENT SYSTEM </a:t>
            </a:r>
          </a:p>
        </p:txBody>
      </p:sp>
    </p:spTree>
    <p:extLst>
      <p:ext uri="{BB962C8B-B14F-4D97-AF65-F5344CB8AC3E}">
        <p14:creationId xmlns:p14="http://schemas.microsoft.com/office/powerpoint/2010/main" val="2105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150" y="636317"/>
            <a:ext cx="8761413" cy="706964"/>
          </a:xfrm>
        </p:spPr>
        <p:txBody>
          <a:bodyPr>
            <a:normAutofit/>
          </a:bodyPr>
          <a:lstStyle/>
          <a:p>
            <a:r>
              <a:rPr lang="en-US" sz="3200" dirty="0"/>
              <a:t>ADVANTAGES OF OUR MODEL:</a:t>
            </a:r>
          </a:p>
        </p:txBody>
      </p:sp>
      <p:sp>
        <p:nvSpPr>
          <p:cNvPr id="3" name="Content Placeholder 2"/>
          <p:cNvSpPr>
            <a:spLocks noGrp="1"/>
          </p:cNvSpPr>
          <p:nvPr>
            <p:ph idx="1"/>
          </p:nvPr>
        </p:nvSpPr>
        <p:spPr>
          <a:xfrm>
            <a:off x="560150" y="2328293"/>
            <a:ext cx="10146320" cy="4108018"/>
          </a:xfrm>
        </p:spPr>
        <p:txBody>
          <a:bodyPr>
            <a:normAutofit fontScale="92500" lnSpcReduction="20000"/>
          </a:bodyPr>
          <a:lstStyle/>
          <a:p>
            <a:pPr lvl="0" algn="just"/>
            <a:r>
              <a:rPr lang="en-US" sz="2400" dirty="0"/>
              <a:t>Smart gas detection system.</a:t>
            </a:r>
          </a:p>
          <a:p>
            <a:pPr lvl="0" algn="just"/>
            <a:r>
              <a:rPr lang="en-US" sz="2400" dirty="0"/>
              <a:t>Mq135 has high sensitivity towards ammonia, sulfide, benzene, alcohol, SMOKE, CO2.</a:t>
            </a:r>
          </a:p>
          <a:p>
            <a:pPr lvl="0" algn="just"/>
            <a:r>
              <a:rPr lang="en-US" sz="2400" dirty="0"/>
              <a:t>MQ-4 can detect high concentrations of methane.</a:t>
            </a:r>
          </a:p>
          <a:p>
            <a:pPr lvl="0" algn="just"/>
            <a:r>
              <a:rPr lang="en-US" sz="2400" dirty="0"/>
              <a:t>Pollutant monitoring system: as major pollutants are sulfides; nitrogenous compounds thus can be guessed by Mq135.</a:t>
            </a:r>
          </a:p>
          <a:p>
            <a:pPr lvl="0" algn="just"/>
            <a:r>
              <a:rPr lang="en-US" sz="2400" dirty="0"/>
              <a:t>Fire detection system: smoke in the air can be detected by mq135.</a:t>
            </a:r>
          </a:p>
          <a:p>
            <a:pPr lvl="0" algn="just"/>
            <a:r>
              <a:rPr lang="en-US" sz="2400" dirty="0"/>
              <a:t>Toxic gas detection: the presence of poisonous gases in a warehouse can contaminate edible products, and is harmful to the workers being employed there. MQ135 can primarily detect smoke.</a:t>
            </a:r>
          </a:p>
          <a:p>
            <a:pPr lvl="0" algn="just"/>
            <a:r>
              <a:rPr lang="en-US" sz="2400" dirty="0"/>
              <a:t>MQ4 can detect methane from a range [300,10000] </a:t>
            </a:r>
            <a:r>
              <a:rPr lang="en-US" sz="2400" dirty="0" err="1"/>
              <a:t>ppm</a:t>
            </a:r>
            <a:r>
              <a:rPr lang="en-US" sz="2400" dirty="0"/>
              <a:t>.</a:t>
            </a:r>
          </a:p>
          <a:p>
            <a:pPr algn="just"/>
            <a:endParaRPr lang="en-US" sz="2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1940" y="826301"/>
            <a:ext cx="11594237" cy="5450212"/>
          </a:xfrm>
        </p:spPr>
        <p:txBody>
          <a:bodyPr>
            <a:normAutofit/>
          </a:bodyPr>
          <a:lstStyle/>
          <a:p>
            <a:pPr lvl="0" algn="just"/>
            <a:r>
              <a:rPr lang="en-US" sz="2000" dirty="0"/>
              <a:t>Our prototype can successfully operate from -10 to 50C, without any lagging.</a:t>
            </a:r>
          </a:p>
          <a:p>
            <a:pPr lvl="0" algn="just"/>
            <a:r>
              <a:rPr lang="en-US" sz="2000" dirty="0"/>
              <a:t>Smart alarm system: It is programmed to show the measured values of the gases in </a:t>
            </a:r>
            <a:r>
              <a:rPr lang="en-US" sz="2000" dirty="0" err="1"/>
              <a:t>ppm</a:t>
            </a:r>
            <a:r>
              <a:rPr lang="en-US" sz="2000" dirty="0"/>
              <a:t>, with color labels showing the level (safe, normal, dangerous).</a:t>
            </a:r>
          </a:p>
          <a:p>
            <a:pPr lvl="0" algn="just"/>
            <a:r>
              <a:rPr lang="en-US" sz="2000" dirty="0"/>
              <a:t>The above alarming system will help even the illiterate workers, to understand the warning, and take necessary action.</a:t>
            </a:r>
          </a:p>
          <a:p>
            <a:pPr lvl="0" algn="just"/>
            <a:r>
              <a:rPr lang="en-US" sz="2000" dirty="0"/>
              <a:t>The variations in the readings, in shown live with a gauge widget, with fast- flexible animations.</a:t>
            </a:r>
          </a:p>
          <a:p>
            <a:pPr lvl="0" algn="just"/>
            <a:r>
              <a:rPr lang="en-US" sz="2000" dirty="0"/>
              <a:t>The data are stored in an SD card, which acts as an offline database, and keeps storing data, irrespective of internet connection.</a:t>
            </a:r>
          </a:p>
          <a:p>
            <a:pPr lvl="0" algn="just"/>
            <a:r>
              <a:rPr lang="en-US" sz="2000" dirty="0"/>
              <a:t>The data stored in an SD card can be used for data analysis, investigation, in case of any fire accident., etc.</a:t>
            </a:r>
          </a:p>
          <a:p>
            <a:pPr lvl="0" algn="just"/>
            <a:r>
              <a:rPr lang="en-US" sz="2000" dirty="0"/>
              <a:t>It provides REAL-TIME MONITORING, of a warehouse.</a:t>
            </a:r>
          </a:p>
          <a:p>
            <a:pPr lvl="0" algn="just"/>
            <a:r>
              <a:rPr lang="en-US" sz="2000" dirty="0"/>
              <a:t>Provides remote accessibility, alarm system.</a:t>
            </a:r>
          </a:p>
          <a:p>
            <a:pPr algn="just"/>
            <a:endParaRPr lang="en-US" sz="2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DISADVANTAGES OF OUR MODEL</a:t>
            </a:r>
          </a:p>
        </p:txBody>
      </p:sp>
      <p:sp>
        <p:nvSpPr>
          <p:cNvPr id="3" name="Content Placeholder 2"/>
          <p:cNvSpPr>
            <a:spLocks noGrp="1"/>
          </p:cNvSpPr>
          <p:nvPr>
            <p:ph idx="1"/>
          </p:nvPr>
        </p:nvSpPr>
        <p:spPr>
          <a:xfrm>
            <a:off x="719091" y="2370338"/>
            <a:ext cx="10662082" cy="4341180"/>
          </a:xfrm>
        </p:spPr>
        <p:txBody>
          <a:bodyPr>
            <a:normAutofit fontScale="77500" lnSpcReduction="20000"/>
          </a:bodyPr>
          <a:lstStyle/>
          <a:p>
            <a:pPr lvl="0" algn="just"/>
            <a:r>
              <a:rPr lang="en-US" sz="2400" dirty="0"/>
              <a:t>The front-end role of the BLYNK APP brings some limitations.</a:t>
            </a:r>
          </a:p>
          <a:p>
            <a:pPr lvl="0" algn="just"/>
            <a:r>
              <a:rPr lang="en-US" sz="2400" dirty="0"/>
              <a:t>The data analysis cannot be done by the </a:t>
            </a:r>
            <a:r>
              <a:rPr lang="en-US" sz="2400" dirty="0" err="1"/>
              <a:t>Blynk</a:t>
            </a:r>
            <a:r>
              <a:rPr lang="en-US" sz="2400" dirty="0"/>
              <a:t> app (it is out of scope for </a:t>
            </a:r>
            <a:r>
              <a:rPr lang="en-US" sz="2400" dirty="0" err="1"/>
              <a:t>Blynk</a:t>
            </a:r>
            <a:r>
              <a:rPr lang="en-US" sz="2400" dirty="0"/>
              <a:t>)</a:t>
            </a:r>
          </a:p>
          <a:p>
            <a:pPr lvl="0" algn="just"/>
            <a:r>
              <a:rPr lang="en-US" sz="2400" dirty="0"/>
              <a:t>It has limited free widgets.</a:t>
            </a:r>
          </a:p>
          <a:p>
            <a:pPr lvl="0" algn="just"/>
            <a:r>
              <a:rPr lang="en-US" sz="2400" dirty="0"/>
              <a:t>Once data is pushed to virtual terminals of Blynk Server, we cannot retrieve it back, thus the data is wasted, just for showing animations in widgets.</a:t>
            </a:r>
          </a:p>
          <a:p>
            <a:pPr lvl="0" algn="just"/>
            <a:r>
              <a:rPr lang="en-US" sz="2400" dirty="0"/>
              <a:t>The internet speed requirements of Blynk are high, which limits its usage, in remote areas.</a:t>
            </a:r>
          </a:p>
          <a:p>
            <a:pPr lvl="0" algn="just"/>
            <a:r>
              <a:rPr lang="en-US" sz="2400" dirty="0"/>
              <a:t>The data stored in SD card, is the ONLY WAY, to do data analysis, and thus DATA ANALYSIS cannot be done in parallel when the device is working (as read, write cannot be done at the same time, in SD card, when the device is working, data will be continuously written in SD card).</a:t>
            </a:r>
          </a:p>
          <a:p>
            <a:pPr lvl="0" algn="just"/>
            <a:r>
              <a:rPr lang="en-US" sz="2400" dirty="0"/>
              <a:t>There is no scope of showing analysis of data, in the Blynk app, as no such widget is available.</a:t>
            </a:r>
          </a:p>
          <a:p>
            <a:pPr lvl="0" algn="just"/>
            <a:r>
              <a:rPr lang="en-US" sz="2400" dirty="0"/>
              <a:t>The number of users accessing the same project using Blynk is limited.</a:t>
            </a:r>
          </a:p>
          <a:p>
            <a:pPr algn="just"/>
            <a:endParaRPr lang="en-US" sz="2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75" y="295499"/>
            <a:ext cx="9638040" cy="1066800"/>
          </a:xfrm>
        </p:spPr>
        <p:txBody>
          <a:bodyPr>
            <a:normAutofit/>
          </a:bodyPr>
          <a:lstStyle/>
          <a:p>
            <a:r>
              <a:rPr lang="en-US" sz="2800" dirty="0"/>
              <a:t>DETAILED EXPLANATION OF WORKING PROCESS:</a:t>
            </a:r>
          </a:p>
        </p:txBody>
      </p:sp>
      <p:sp>
        <p:nvSpPr>
          <p:cNvPr id="3" name="Content Placeholder 2"/>
          <p:cNvSpPr>
            <a:spLocks noGrp="1"/>
          </p:cNvSpPr>
          <p:nvPr>
            <p:ph idx="1"/>
          </p:nvPr>
        </p:nvSpPr>
        <p:spPr>
          <a:xfrm>
            <a:off x="5699464" y="2650028"/>
            <a:ext cx="6027938" cy="3912474"/>
          </a:xfrm>
        </p:spPr>
        <p:txBody>
          <a:bodyPr>
            <a:normAutofit fontScale="92500" lnSpcReduction="10000"/>
          </a:bodyPr>
          <a:lstStyle/>
          <a:p>
            <a:pPr lvl="0" algn="just"/>
            <a:r>
              <a:rPr lang="en-US" sz="2400" dirty="0"/>
              <a:t>The internal resistance of the sensor changes when exposed to a rotten or overripe sample. The change is proportional to the concentration of methane produced by the sample.</a:t>
            </a:r>
          </a:p>
          <a:p>
            <a:pPr lvl="0" algn="just"/>
            <a:r>
              <a:rPr lang="en-US" sz="2400" dirty="0"/>
              <a:t>Accordingly, the raw data also changes. This can be taken as analog output and converted to the corresponding voltage value.</a:t>
            </a:r>
          </a:p>
          <a:p>
            <a:pPr lvl="0" algn="just"/>
            <a:r>
              <a:rPr lang="en-US" sz="2400" dirty="0"/>
              <a:t>This in turn is converted to </a:t>
            </a:r>
            <a:r>
              <a:rPr lang="en-US" sz="2400" dirty="0" err="1"/>
              <a:t>ppm</a:t>
            </a:r>
            <a:r>
              <a:rPr lang="en-US" sz="2400" dirty="0"/>
              <a:t> through the calibration process.</a:t>
            </a:r>
          </a:p>
          <a:p>
            <a:pPr algn="just"/>
            <a:endParaRPr lang="en-US" sz="2400" dirty="0"/>
          </a:p>
          <a:p>
            <a:pPr marL="566928" indent="-457200" algn="just">
              <a:buFont typeface="Wingdings" pitchFamily="2" charset="2"/>
              <a:buChar char="q"/>
            </a:pPr>
            <a:endParaRPr lang="en-US" sz="2200" dirty="0"/>
          </a:p>
        </p:txBody>
      </p:sp>
      <p:sp>
        <p:nvSpPr>
          <p:cNvPr id="4" name="TextBox 3">
            <a:extLst>
              <a:ext uri="{FF2B5EF4-FFF2-40B4-BE49-F238E27FC236}">
                <a16:creationId xmlns:a16="http://schemas.microsoft.com/office/drawing/2014/main" id="{D6CBE64E-15DF-4B44-AA36-9D62A1E9D2BE}"/>
              </a:ext>
            </a:extLst>
          </p:cNvPr>
          <p:cNvSpPr txBox="1"/>
          <p:nvPr/>
        </p:nvSpPr>
        <p:spPr>
          <a:xfrm>
            <a:off x="502675" y="1215127"/>
            <a:ext cx="8339484" cy="461665"/>
          </a:xfrm>
          <a:prstGeom prst="rect">
            <a:avLst/>
          </a:prstGeom>
          <a:noFill/>
        </p:spPr>
        <p:txBody>
          <a:bodyPr wrap="square" rtlCol="0">
            <a:spAutoFit/>
          </a:bodyPr>
          <a:lstStyle/>
          <a:p>
            <a:r>
              <a:rPr lang="en-US" sz="2400" dirty="0">
                <a:solidFill>
                  <a:schemeClr val="bg1"/>
                </a:solidFill>
              </a:rPr>
              <a:t>ROLE OF GAS SENSOR (MQ4 &amp; MQ135)</a:t>
            </a:r>
          </a:p>
        </p:txBody>
      </p:sp>
      <p:pic>
        <p:nvPicPr>
          <p:cNvPr id="1026" name="Picture 2" descr="MQ-4 Methane Gas Sensor Pinout, Datasheet, Features, Specs &amp; Uses">
            <a:extLst>
              <a:ext uri="{FF2B5EF4-FFF2-40B4-BE49-F238E27FC236}">
                <a16:creationId xmlns:a16="http://schemas.microsoft.com/office/drawing/2014/main" id="{A6EB126D-2B95-400E-8590-8A5D85D2F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760" y="2388093"/>
            <a:ext cx="4577079" cy="22166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Latus OL-SENSOR-MQ135 MQ-135 Air quality and hazardous gas detection  sensor alarm module for arduino: Amazon.in: Industrial &amp; Scientific">
            <a:extLst>
              <a:ext uri="{FF2B5EF4-FFF2-40B4-BE49-F238E27FC236}">
                <a16:creationId xmlns:a16="http://schemas.microsoft.com/office/drawing/2014/main" id="{F2B9E166-0155-4F5C-9DD7-03AFFE0AD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92" y="4674609"/>
            <a:ext cx="2430170" cy="24301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5BE4-7C5C-41E7-B254-F991141D4E79}"/>
              </a:ext>
            </a:extLst>
          </p:cNvPr>
          <p:cNvSpPr>
            <a:spLocks noGrp="1"/>
          </p:cNvSpPr>
          <p:nvPr>
            <p:ph type="title"/>
          </p:nvPr>
        </p:nvSpPr>
        <p:spPr>
          <a:xfrm>
            <a:off x="631172" y="812308"/>
            <a:ext cx="8761413" cy="706964"/>
          </a:xfrm>
        </p:spPr>
        <p:txBody>
          <a:bodyPr/>
          <a:lstStyle/>
          <a:p>
            <a:r>
              <a:rPr lang="en-US" sz="3400" dirty="0"/>
              <a:t>ROLE OF SD CARD:</a:t>
            </a:r>
            <a:br>
              <a:rPr lang="en-US" sz="3400" dirty="0"/>
            </a:br>
            <a:endParaRPr lang="en-IN" sz="3400" dirty="0"/>
          </a:p>
        </p:txBody>
      </p:sp>
      <p:sp>
        <p:nvSpPr>
          <p:cNvPr id="3" name="Content Placeholder 2"/>
          <p:cNvSpPr>
            <a:spLocks noGrp="1"/>
          </p:cNvSpPr>
          <p:nvPr>
            <p:ph idx="1"/>
          </p:nvPr>
        </p:nvSpPr>
        <p:spPr>
          <a:xfrm>
            <a:off x="2452225" y="2603499"/>
            <a:ext cx="9266298" cy="3442193"/>
          </a:xfrm>
        </p:spPr>
        <p:txBody>
          <a:bodyPr>
            <a:normAutofit/>
          </a:bodyPr>
          <a:lstStyle/>
          <a:p>
            <a:pPr lvl="0" algn="just"/>
            <a:r>
              <a:rPr lang="en-US" sz="2200" dirty="0"/>
              <a:t>It acts as an offline Database, to store the sensor data.</a:t>
            </a:r>
          </a:p>
          <a:p>
            <a:pPr lvl="0" algn="just"/>
            <a:r>
              <a:rPr lang="en-US" sz="2200" dirty="0"/>
              <a:t>Its role is crucial, in investigations, to any fire accident, which may hamper, internet access to the hardware.</a:t>
            </a:r>
          </a:p>
          <a:p>
            <a:pPr lvl="0" algn="just"/>
            <a:r>
              <a:rPr lang="en-US" sz="2200" dirty="0"/>
              <a:t>The data stored can be reliably used for “Data analysis”, to understand the</a:t>
            </a:r>
          </a:p>
          <a:p>
            <a:pPr algn="just"/>
            <a:r>
              <a:rPr lang="en-US" sz="2200" dirty="0"/>
              <a:t>dynamics of the warehouse.</a:t>
            </a:r>
          </a:p>
          <a:p>
            <a:pPr lvl="0" algn="just"/>
            <a:r>
              <a:rPr lang="en-US" sz="2200" dirty="0"/>
              <a:t>It is timely formatted, through the code, and its data entries are time stamped, to increase the uniqueness, of each reading.</a:t>
            </a:r>
          </a:p>
          <a:p>
            <a:pPr algn="just"/>
            <a:endParaRPr lang="en-US" b="1" dirty="0"/>
          </a:p>
        </p:txBody>
      </p:sp>
      <p:pic>
        <p:nvPicPr>
          <p:cNvPr id="2050" name="Picture 2" descr="Buy Micro SD Card Reader Module Online at Low Price In India | Robu">
            <a:extLst>
              <a:ext uri="{FF2B5EF4-FFF2-40B4-BE49-F238E27FC236}">
                <a16:creationId xmlns:a16="http://schemas.microsoft.com/office/drawing/2014/main" id="{C3714F86-5D45-4F3F-B49F-9B67DF82FA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03" b="14276"/>
          <a:stretch/>
        </p:blipFill>
        <p:spPr bwMode="auto">
          <a:xfrm rot="5400000">
            <a:off x="-309549" y="3108355"/>
            <a:ext cx="3095965" cy="2086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3DE7-B8D6-4A56-B16A-9CE60D5F8022}"/>
              </a:ext>
            </a:extLst>
          </p:cNvPr>
          <p:cNvSpPr>
            <a:spLocks noGrp="1"/>
          </p:cNvSpPr>
          <p:nvPr>
            <p:ph type="title"/>
          </p:nvPr>
        </p:nvSpPr>
        <p:spPr>
          <a:xfrm>
            <a:off x="560149" y="955913"/>
            <a:ext cx="9649170" cy="706964"/>
          </a:xfrm>
        </p:spPr>
        <p:txBody>
          <a:bodyPr/>
          <a:lstStyle/>
          <a:p>
            <a:r>
              <a:rPr lang="en-IN" sz="3400" dirty="0">
                <a:solidFill>
                  <a:schemeClr val="bg1"/>
                </a:solidFill>
                <a:effectLst/>
                <a:ea typeface="Times New Roman" panose="02020603050405020304" pitchFamily="18" charset="0"/>
                <a:cs typeface="Times New Roman" panose="02020603050405020304" pitchFamily="18" charset="0"/>
              </a:rPr>
              <a:t>ROLE OF DHT-11 TEMPERATURE-MOISTURE SENSOR</a:t>
            </a:r>
            <a:br>
              <a:rPr lang="en-IN" sz="3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IN" sz="3400" dirty="0">
              <a:solidFill>
                <a:schemeClr val="bg1"/>
              </a:solidFill>
            </a:endParaRPr>
          </a:p>
        </p:txBody>
      </p:sp>
      <p:sp>
        <p:nvSpPr>
          <p:cNvPr id="3" name="Content Placeholder 2">
            <a:extLst>
              <a:ext uri="{FF2B5EF4-FFF2-40B4-BE49-F238E27FC236}">
                <a16:creationId xmlns:a16="http://schemas.microsoft.com/office/drawing/2014/main" id="{687A3EF6-E223-4658-B257-C5094D823FF1}"/>
              </a:ext>
            </a:extLst>
          </p:cNvPr>
          <p:cNvSpPr>
            <a:spLocks noGrp="1"/>
          </p:cNvSpPr>
          <p:nvPr>
            <p:ph idx="1"/>
          </p:nvPr>
        </p:nvSpPr>
        <p:spPr>
          <a:xfrm>
            <a:off x="648927" y="1793329"/>
            <a:ext cx="6515353" cy="3986034"/>
          </a:xfrm>
        </p:spPr>
        <p:txBody>
          <a:bodyPr>
            <a:noAutofit/>
          </a:bodyPr>
          <a:lstStyle/>
          <a:p>
            <a:pPr marL="0" indent="0" algn="just">
              <a:lnSpc>
                <a:spcPct val="107000"/>
              </a:lnSpc>
              <a:spcAft>
                <a:spcPts val="80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Font typeface="Wingdings" panose="05000000000000000000" pitchFamily="2" charset="2"/>
              <a:buChar char=""/>
            </a:pPr>
            <a:r>
              <a:rPr lang="en-IN" sz="2000" dirty="0">
                <a:solidFill>
                  <a:srgbClr val="000000"/>
                </a:solidFill>
                <a:effectLst/>
                <a:latin typeface="+mj-lt"/>
                <a:ea typeface="Times New Roman" panose="02020603050405020304" pitchFamily="18" charset="0"/>
                <a:cs typeface="Times New Roman" panose="02020603050405020304" pitchFamily="18" charset="0"/>
              </a:rPr>
              <a:t>The temperature sensor uses a thermistor of NTC (negative temperature coefficient) type (resistance decreases with increase in temperature).</a:t>
            </a:r>
            <a:endParaRPr lang="en-IN" sz="2000" dirty="0">
              <a:effectLst/>
              <a:latin typeface="+mj-lt"/>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Font typeface="Wingdings" panose="05000000000000000000" pitchFamily="2" charset="2"/>
              <a:buChar char=""/>
            </a:pPr>
            <a:r>
              <a:rPr lang="en-IN" sz="2000" dirty="0">
                <a:solidFill>
                  <a:srgbClr val="000000"/>
                </a:solidFill>
                <a:effectLst/>
                <a:latin typeface="+mj-lt"/>
                <a:ea typeface="Times New Roman" panose="02020603050405020304" pitchFamily="18" charset="0"/>
                <a:cs typeface="Times New Roman" panose="02020603050405020304" pitchFamily="18" charset="0"/>
              </a:rPr>
              <a:t>Thermistors are resistors, which are highly sensitive to temperature change.</a:t>
            </a:r>
            <a:endParaRPr lang="en-IN" sz="2000" dirty="0">
              <a:effectLst/>
              <a:latin typeface="+mj-lt"/>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Font typeface="Wingdings" panose="05000000000000000000" pitchFamily="2" charset="2"/>
              <a:buChar char=""/>
            </a:pPr>
            <a:r>
              <a:rPr lang="en-IN" sz="2000" dirty="0">
                <a:solidFill>
                  <a:srgbClr val="000000"/>
                </a:solidFill>
                <a:effectLst/>
                <a:latin typeface="+mj-lt"/>
                <a:ea typeface="Times New Roman" panose="02020603050405020304" pitchFamily="18" charset="0"/>
                <a:cs typeface="Times New Roman" panose="02020603050405020304" pitchFamily="18" charset="0"/>
              </a:rPr>
              <a:t>The science behind moisture sensor, can be understood from this diagram:</a:t>
            </a:r>
            <a:endParaRPr lang="en-IN" sz="2000" dirty="0">
              <a:effectLst/>
              <a:latin typeface="+mj-lt"/>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Font typeface="Wingdings" panose="05000000000000000000" pitchFamily="2" charset="2"/>
              <a:buChar char=""/>
            </a:pPr>
            <a:r>
              <a:rPr lang="en-IN" sz="2000" dirty="0">
                <a:solidFill>
                  <a:srgbClr val="000000"/>
                </a:solidFill>
                <a:effectLst/>
                <a:latin typeface="+mj-lt"/>
                <a:ea typeface="Times New Roman" panose="02020603050405020304" pitchFamily="18" charset="0"/>
                <a:cs typeface="Times New Roman" panose="02020603050405020304" pitchFamily="18" charset="0"/>
              </a:rPr>
              <a:t>Higher relative humidity decreases resistance, between electrodes, and the vice-versa in case of lower relative humidity.</a:t>
            </a:r>
            <a:endParaRPr lang="en-IN" sz="2000" dirty="0">
              <a:effectLst/>
              <a:latin typeface="+mj-lt"/>
              <a:ea typeface="Calibri" panose="020F0502020204030204" pitchFamily="34" charset="0"/>
              <a:cs typeface="Times New Roman" panose="02020603050405020304" pitchFamily="18" charset="0"/>
            </a:endParaRPr>
          </a:p>
          <a:p>
            <a:pPr algn="just"/>
            <a:endParaRPr lang="en-IN" sz="2000" dirty="0"/>
          </a:p>
        </p:txBody>
      </p:sp>
      <p:pic>
        <p:nvPicPr>
          <p:cNvPr id="8" name="Picture 7">
            <a:extLst>
              <a:ext uri="{FF2B5EF4-FFF2-40B4-BE49-F238E27FC236}">
                <a16:creationId xmlns:a16="http://schemas.microsoft.com/office/drawing/2014/main" id="{E95712D8-0ED3-450A-A291-1EDDAA326089}"/>
              </a:ext>
            </a:extLst>
          </p:cNvPr>
          <p:cNvPicPr>
            <a:picLocks noChangeAspect="1"/>
          </p:cNvPicPr>
          <p:nvPr/>
        </p:nvPicPr>
        <p:blipFill>
          <a:blip r:embed="rId2"/>
          <a:stretch>
            <a:fillRect/>
          </a:stretch>
        </p:blipFill>
        <p:spPr>
          <a:xfrm>
            <a:off x="7516005" y="2290479"/>
            <a:ext cx="4167009" cy="3125257"/>
          </a:xfrm>
          <a:prstGeom prst="rect">
            <a:avLst/>
          </a:prstGeom>
        </p:spPr>
      </p:pic>
    </p:spTree>
    <p:extLst>
      <p:ext uri="{BB962C8B-B14F-4D97-AF65-F5344CB8AC3E}">
        <p14:creationId xmlns:p14="http://schemas.microsoft.com/office/powerpoint/2010/main" val="76494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9142-C040-49D7-8936-4F4EED5A5840}"/>
              </a:ext>
            </a:extLst>
          </p:cNvPr>
          <p:cNvSpPr>
            <a:spLocks noGrp="1"/>
          </p:cNvSpPr>
          <p:nvPr>
            <p:ph type="title"/>
          </p:nvPr>
        </p:nvSpPr>
        <p:spPr>
          <a:xfrm>
            <a:off x="568171" y="680705"/>
            <a:ext cx="10422746" cy="706964"/>
          </a:xfrm>
        </p:spPr>
        <p:txBody>
          <a:bodyPr/>
          <a:lstStyle/>
          <a:p>
            <a:r>
              <a:rPr lang="en-US" sz="3400" dirty="0"/>
              <a:t>IOT INTEGRATION (ROLE OF PROGRAMMED HARDWARE) </a:t>
            </a:r>
            <a:r>
              <a:rPr lang="en-US" sz="3400" b="1" dirty="0"/>
              <a:t>:</a:t>
            </a:r>
            <a:endParaRPr lang="en-IN" sz="3400" dirty="0"/>
          </a:p>
        </p:txBody>
      </p:sp>
      <p:sp>
        <p:nvSpPr>
          <p:cNvPr id="3" name="Content Placeholder 2"/>
          <p:cNvSpPr>
            <a:spLocks noGrp="1"/>
          </p:cNvSpPr>
          <p:nvPr>
            <p:ph idx="1"/>
          </p:nvPr>
        </p:nvSpPr>
        <p:spPr>
          <a:xfrm>
            <a:off x="469641" y="2301658"/>
            <a:ext cx="11252717" cy="4254501"/>
          </a:xfrm>
        </p:spPr>
        <p:txBody>
          <a:bodyPr>
            <a:normAutofit fontScale="85000" lnSpcReduction="20000"/>
          </a:bodyPr>
          <a:lstStyle/>
          <a:p>
            <a:pPr lvl="0" algn="just"/>
            <a:r>
              <a:rPr lang="en-US" sz="2100" dirty="0"/>
              <a:t>ESP8266 WIFI Module implements the IP Layer of the OSI stack and has a NIC (network interface card) implemented in its hardware. It links the board to the internet.</a:t>
            </a:r>
          </a:p>
          <a:p>
            <a:pPr lvl="0" algn="just"/>
            <a:r>
              <a:rPr lang="en-US" sz="2100" dirty="0" err="1"/>
              <a:t>Arduino</a:t>
            </a:r>
            <a:r>
              <a:rPr lang="en-US" sz="2100" dirty="0"/>
              <a:t> board is pushed with a code, that is responsible to start a dedicated connection to BLYNK SERVER.</a:t>
            </a:r>
          </a:p>
          <a:p>
            <a:pPr lvl="0" algn="just"/>
            <a:r>
              <a:rPr lang="en-US" sz="2100" dirty="0"/>
              <a:t>The frequency at which, data will be transmitted to the server, is decided by the timers, set through code.</a:t>
            </a:r>
          </a:p>
          <a:p>
            <a:pPr lvl="0" algn="just"/>
            <a:r>
              <a:rPr lang="en-US" sz="2100" dirty="0"/>
              <a:t>The hardware code programs the board to store data into an SD card, and in case an internet connection is available, then it should create a dedicated connection to the </a:t>
            </a:r>
            <a:r>
              <a:rPr lang="en-US" sz="2100" dirty="0" err="1"/>
              <a:t>Blynk</a:t>
            </a:r>
            <a:r>
              <a:rPr lang="en-US" sz="2100" dirty="0"/>
              <a:t> server.</a:t>
            </a:r>
          </a:p>
          <a:p>
            <a:pPr lvl="0" algn="just"/>
            <a:r>
              <a:rPr lang="en-US" sz="2100" dirty="0"/>
              <a:t>Each sensor data will be written in which the pin while sending data to the server, is decided by the programmer.</a:t>
            </a:r>
          </a:p>
          <a:p>
            <a:pPr lvl="0" algn="just"/>
            <a:r>
              <a:rPr lang="en-US" sz="2100" dirty="0"/>
              <a:t>The program is also responsible for receiving data from the server (in case the remote user, pushed data to a pin).</a:t>
            </a:r>
          </a:p>
          <a:p>
            <a:pPr lvl="0" algn="just"/>
            <a:r>
              <a:rPr lang="en-US" sz="2100" dirty="0"/>
              <a:t>Exception Handling, must be done, to catch and sort out the errors.</a:t>
            </a:r>
          </a:p>
          <a:p>
            <a:pPr lvl="0" algn="just"/>
            <a:r>
              <a:rPr lang="en-US" sz="2100" dirty="0"/>
              <a:t>The color, label of </a:t>
            </a:r>
            <a:r>
              <a:rPr lang="en-US" sz="2100" dirty="0" err="1"/>
              <a:t>Blynk</a:t>
            </a:r>
            <a:r>
              <a:rPr lang="en-US" sz="2100" dirty="0"/>
              <a:t> widgets, can be controlled through code.</a:t>
            </a:r>
          </a:p>
          <a:p>
            <a:pPr algn="just"/>
            <a:endParaRPr lang="en-US" sz="21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706" y="621437"/>
            <a:ext cx="8229600" cy="1066800"/>
          </a:xfrm>
        </p:spPr>
        <p:txBody>
          <a:bodyPr>
            <a:noAutofit/>
          </a:bodyPr>
          <a:lstStyle/>
          <a:p>
            <a:r>
              <a:rPr lang="en-US" dirty="0"/>
              <a:t>IOT INTEGRATION (ROLE OF BLYNK SERVER)</a:t>
            </a:r>
          </a:p>
        </p:txBody>
      </p:sp>
      <p:sp>
        <p:nvSpPr>
          <p:cNvPr id="3" name="Content Placeholder 2"/>
          <p:cNvSpPr>
            <a:spLocks noGrp="1"/>
          </p:cNvSpPr>
          <p:nvPr>
            <p:ph idx="1"/>
          </p:nvPr>
        </p:nvSpPr>
        <p:spPr>
          <a:xfrm>
            <a:off x="626706" y="2410408"/>
            <a:ext cx="11176518" cy="4325112"/>
          </a:xfrm>
        </p:spPr>
        <p:txBody>
          <a:bodyPr>
            <a:normAutofit lnSpcReduction="10000"/>
          </a:bodyPr>
          <a:lstStyle/>
          <a:p>
            <a:pPr lvl="0"/>
            <a:r>
              <a:rPr lang="en-US" dirty="0"/>
              <a:t>ESP8266 regularly checks for available internet connection.</a:t>
            </a:r>
          </a:p>
          <a:p>
            <a:pPr lvl="0"/>
            <a:r>
              <a:rPr lang="en-US" dirty="0"/>
              <a:t>When connected to the internet, it starts sending the sensor readings, to the BLYNK server, in dedicated virtual pins.</a:t>
            </a:r>
          </a:p>
          <a:p>
            <a:pPr lvl="0"/>
            <a:r>
              <a:rPr lang="en-US" dirty="0"/>
              <a:t>The app with the user needs not to be online (connected with the internet).</a:t>
            </a:r>
          </a:p>
          <a:p>
            <a:pPr lvl="0"/>
            <a:r>
              <a:rPr lang="en-US" dirty="0"/>
              <a:t>When a remote user connects the </a:t>
            </a:r>
            <a:r>
              <a:rPr lang="en-US" dirty="0" err="1"/>
              <a:t>Blynk</a:t>
            </a:r>
            <a:r>
              <a:rPr lang="en-US" dirty="0"/>
              <a:t> app to the internet, his IP address is sent to the </a:t>
            </a:r>
            <a:r>
              <a:rPr lang="en-US" dirty="0" err="1"/>
              <a:t>Blynk</a:t>
            </a:r>
            <a:r>
              <a:rPr lang="en-US" dirty="0"/>
              <a:t> server, along with the unique “project authentication token”.</a:t>
            </a:r>
          </a:p>
          <a:p>
            <a:pPr lvl="0"/>
            <a:r>
              <a:rPr lang="en-US" dirty="0"/>
              <a:t>When the hardware (</a:t>
            </a:r>
            <a:r>
              <a:rPr lang="en-US" dirty="0" err="1"/>
              <a:t>Arduino</a:t>
            </a:r>
            <a:r>
              <a:rPr lang="en-US" dirty="0"/>
              <a:t>) sends data to the </a:t>
            </a:r>
            <a:r>
              <a:rPr lang="en-US" dirty="0" err="1"/>
              <a:t>Blynk</a:t>
            </a:r>
            <a:r>
              <a:rPr lang="en-US" dirty="0"/>
              <a:t> server, it uses the same</a:t>
            </a:r>
          </a:p>
          <a:p>
            <a:r>
              <a:rPr lang="en-US" dirty="0"/>
              <a:t>unique “project authentication code”.</a:t>
            </a:r>
          </a:p>
          <a:p>
            <a:pPr lvl="0"/>
            <a:r>
              <a:rPr lang="en-US" dirty="0" err="1"/>
              <a:t>Blynk</a:t>
            </a:r>
            <a:r>
              <a:rPr lang="en-US" dirty="0"/>
              <a:t> server, after receiving the data, from </a:t>
            </a:r>
            <a:r>
              <a:rPr lang="en-US" dirty="0" err="1"/>
              <a:t>Arduino</a:t>
            </a:r>
            <a:r>
              <a:rPr lang="en-US" dirty="0"/>
              <a:t> hardware, checks if any remote online user, is opening a project, with the same “project authentication code”. In that case, it starts sending, the live data, after creating a secure HTTP connection.</a:t>
            </a:r>
          </a:p>
          <a:p>
            <a:pPr lvl="0"/>
            <a:r>
              <a:rPr lang="en-US" dirty="0"/>
              <a:t>In case no remote user is available, the server, simply drops the data, without returning any error.</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315" y="671827"/>
            <a:ext cx="8761413" cy="706964"/>
          </a:xfrm>
        </p:spPr>
        <p:txBody>
          <a:bodyPr>
            <a:normAutofit/>
          </a:bodyPr>
          <a:lstStyle/>
          <a:p>
            <a:r>
              <a:rPr lang="en-US" sz="3200" dirty="0"/>
              <a:t>FRONT END WITH BLYNK:</a:t>
            </a:r>
          </a:p>
        </p:txBody>
      </p:sp>
      <p:sp>
        <p:nvSpPr>
          <p:cNvPr id="3" name="Content Placeholder 2"/>
          <p:cNvSpPr>
            <a:spLocks noGrp="1"/>
          </p:cNvSpPr>
          <p:nvPr>
            <p:ph idx="1"/>
          </p:nvPr>
        </p:nvSpPr>
        <p:spPr>
          <a:xfrm>
            <a:off x="1154954" y="2603499"/>
            <a:ext cx="10483671" cy="3877199"/>
          </a:xfrm>
        </p:spPr>
        <p:txBody>
          <a:bodyPr>
            <a:normAutofit fontScale="85000" lnSpcReduction="10000"/>
          </a:bodyPr>
          <a:lstStyle/>
          <a:p>
            <a:pPr lvl="0" algn="just"/>
            <a:r>
              <a:rPr lang="en-US" sz="2600" dirty="0" err="1"/>
              <a:t>Blynk</a:t>
            </a:r>
            <a:r>
              <a:rPr lang="en-US" sz="2600" dirty="0"/>
              <a:t> provides several free widgets, to display sensor data.</a:t>
            </a:r>
          </a:p>
          <a:p>
            <a:pPr lvl="0" algn="just"/>
            <a:r>
              <a:rPr lang="en-US" sz="2600" dirty="0"/>
              <a:t>Each project created has a unique “project authentication code”.</a:t>
            </a:r>
          </a:p>
          <a:p>
            <a:pPr lvl="0" algn="just"/>
            <a:r>
              <a:rPr lang="en-US" sz="2600" dirty="0"/>
              <a:t>Each project provides access to manipulate/read a limited number of pins.</a:t>
            </a:r>
          </a:p>
          <a:p>
            <a:pPr lvl="0" algn="just"/>
            <a:r>
              <a:rPr lang="en-US" sz="2600" dirty="0"/>
              <a:t>The category of pins in </a:t>
            </a:r>
            <a:r>
              <a:rPr lang="en-US" sz="2600" dirty="0" err="1"/>
              <a:t>Blynk</a:t>
            </a:r>
            <a:r>
              <a:rPr lang="en-US" sz="2600" dirty="0"/>
              <a:t> projects includes analog, digital, virtual.</a:t>
            </a:r>
          </a:p>
          <a:p>
            <a:pPr lvl="0" algn="just"/>
            <a:r>
              <a:rPr lang="en-US" sz="2600" dirty="0"/>
              <a:t>Each widget, while its induction into the project, is assigned a pin/(pins).</a:t>
            </a:r>
          </a:p>
          <a:p>
            <a:pPr lvl="0" algn="just"/>
            <a:r>
              <a:rPr lang="en-US" sz="2600" dirty="0"/>
              <a:t>A typical widget can read the data from an assigned pin, and display it, based on the accuracy decided by the app settings, with animations.</a:t>
            </a:r>
          </a:p>
          <a:p>
            <a:pPr lvl="0" algn="just"/>
            <a:r>
              <a:rPr lang="en-US" sz="2600" dirty="0"/>
              <a:t>Widgets with the ability to push data, into pins, also exist, for example a switch widget, with 2 states as: - ON, OFF.</a:t>
            </a:r>
          </a:p>
          <a:p>
            <a:pPr algn="just"/>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967" y="523783"/>
            <a:ext cx="7260454" cy="550416"/>
          </a:xfrm>
        </p:spPr>
        <p:txBody>
          <a:bodyPr>
            <a:normAutofit fontScale="90000"/>
          </a:bodyPr>
          <a:lstStyle/>
          <a:p>
            <a:r>
              <a:rPr lang="en-US" sz="3200" dirty="0"/>
              <a:t>PROTOTYPE PICTURES:</a:t>
            </a:r>
          </a:p>
        </p:txBody>
      </p:sp>
      <p:pic>
        <p:nvPicPr>
          <p:cNvPr id="8" name="Picture 7">
            <a:extLst>
              <a:ext uri="{FF2B5EF4-FFF2-40B4-BE49-F238E27FC236}">
                <a16:creationId xmlns:a16="http://schemas.microsoft.com/office/drawing/2014/main" id="{2459BA59-71BF-4395-8E8C-B61CEFDFEC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4967" y="1219681"/>
            <a:ext cx="3710940" cy="5554980"/>
          </a:xfrm>
          <a:prstGeom prst="rect">
            <a:avLst/>
          </a:prstGeom>
          <a:noFill/>
          <a:ln>
            <a:noFill/>
          </a:ln>
        </p:spPr>
      </p:pic>
      <p:pic>
        <p:nvPicPr>
          <p:cNvPr id="10" name="Picture 9">
            <a:extLst>
              <a:ext uri="{FF2B5EF4-FFF2-40B4-BE49-F238E27FC236}">
                <a16:creationId xmlns:a16="http://schemas.microsoft.com/office/drawing/2014/main" id="{9F18D528-2D8D-4758-81DE-8E6730DAC764}"/>
              </a:ext>
            </a:extLst>
          </p:cNvPr>
          <p:cNvPicPr/>
          <p:nvPr/>
        </p:nvPicPr>
        <p:blipFill rotWithShape="1">
          <a:blip r:embed="rId3">
            <a:extLst>
              <a:ext uri="{28A0092B-C50C-407E-A947-70E740481C1C}">
                <a14:useLocalDpi xmlns:a14="http://schemas.microsoft.com/office/drawing/2010/main" val="0"/>
              </a:ext>
            </a:extLst>
          </a:blip>
          <a:srcRect b="1544"/>
          <a:stretch/>
        </p:blipFill>
        <p:spPr bwMode="auto">
          <a:xfrm>
            <a:off x="4296504" y="1219681"/>
            <a:ext cx="3598992" cy="5554980"/>
          </a:xfrm>
          <a:prstGeom prst="rect">
            <a:avLst/>
          </a:prstGeom>
          <a:noFill/>
          <a:ln>
            <a:noFill/>
          </a:ln>
        </p:spPr>
      </p:pic>
      <p:pic>
        <p:nvPicPr>
          <p:cNvPr id="11" name="Picture 10">
            <a:extLst>
              <a:ext uri="{FF2B5EF4-FFF2-40B4-BE49-F238E27FC236}">
                <a16:creationId xmlns:a16="http://schemas.microsoft.com/office/drawing/2014/main" id="{C136960A-B72F-4D70-AA26-52C412CA1113}"/>
              </a:ext>
            </a:extLst>
          </p:cNvPr>
          <p:cNvPicPr/>
          <p:nvPr/>
        </p:nvPicPr>
        <p:blipFill rotWithShape="1">
          <a:blip r:embed="rId4">
            <a:extLst>
              <a:ext uri="{28A0092B-C50C-407E-A947-70E740481C1C}">
                <a14:useLocalDpi xmlns:a14="http://schemas.microsoft.com/office/drawing/2010/main" val="0"/>
              </a:ext>
            </a:extLst>
          </a:blip>
          <a:srcRect b="2674"/>
          <a:stretch/>
        </p:blipFill>
        <p:spPr bwMode="auto">
          <a:xfrm>
            <a:off x="7986095" y="1219682"/>
            <a:ext cx="3855103" cy="55549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81A00-E065-493C-B170-EF6CCD594F13}"/>
              </a:ext>
            </a:extLst>
          </p:cNvPr>
          <p:cNvSpPr>
            <a:spLocks noGrp="1"/>
          </p:cNvSpPr>
          <p:nvPr>
            <p:ph type="title"/>
          </p:nvPr>
        </p:nvSpPr>
        <p:spPr/>
        <p:txBody>
          <a:bodyPr/>
          <a:lstStyle/>
          <a:p>
            <a:r>
              <a:rPr lang="en-IN" dirty="0"/>
              <a:t>DOCK MANAGEMENT SYSTEM</a:t>
            </a:r>
          </a:p>
        </p:txBody>
      </p:sp>
      <p:sp>
        <p:nvSpPr>
          <p:cNvPr id="3" name="Text Placeholder 2">
            <a:extLst>
              <a:ext uri="{FF2B5EF4-FFF2-40B4-BE49-F238E27FC236}">
                <a16:creationId xmlns:a16="http://schemas.microsoft.com/office/drawing/2014/main" id="{89961D87-8CF9-4BB0-ACBE-D1496D95F7A4}"/>
              </a:ext>
            </a:extLst>
          </p:cNvPr>
          <p:cNvSpPr>
            <a:spLocks noGrp="1"/>
          </p:cNvSpPr>
          <p:nvPr>
            <p:ph type="body" sz="half" idx="2"/>
          </p:nvPr>
        </p:nvSpPr>
        <p:spPr>
          <a:xfrm>
            <a:off x="1154954" y="3543300"/>
            <a:ext cx="8825659" cy="3314700"/>
          </a:xfrm>
        </p:spPr>
        <p:txBody>
          <a:bodyPr/>
          <a:lstStyle/>
          <a:p>
            <a:pPr marL="285750" indent="-285750">
              <a:buFont typeface="Wingdings" panose="05000000000000000000" pitchFamily="2" charset="2"/>
              <a:buChar char="Ø"/>
            </a:pPr>
            <a:r>
              <a:rPr lang="en-IN" sz="1900" dirty="0"/>
              <a:t>Objective of the prototype is to ensure safety and security in dock using Object Detection mechanism</a:t>
            </a:r>
          </a:p>
          <a:p>
            <a:pPr marL="285750" indent="-285750">
              <a:buFont typeface="Wingdings" panose="05000000000000000000" pitchFamily="2" charset="2"/>
              <a:buChar char="Ø"/>
            </a:pPr>
            <a:r>
              <a:rPr lang="en-IN" sz="1900" dirty="0"/>
              <a:t>Main focus was on ensuring safety when the vehicle is being reversed</a:t>
            </a:r>
          </a:p>
          <a:p>
            <a:pPr marL="285750" indent="-285750">
              <a:buFont typeface="Wingdings" panose="05000000000000000000" pitchFamily="2" charset="2"/>
              <a:buChar char="Ø"/>
            </a:pPr>
            <a:r>
              <a:rPr lang="en-IN" sz="1900" dirty="0"/>
              <a:t>The obstructions between the vehicle and the dock are to be detected and a safety signal in the form of an alarm or SMS to concerned authorities</a:t>
            </a:r>
          </a:p>
          <a:p>
            <a:pPr marL="285750" indent="-285750">
              <a:buFont typeface="Wingdings" panose="05000000000000000000" pitchFamily="2" charset="2"/>
              <a:buChar char="Ø"/>
            </a:pPr>
            <a:r>
              <a:rPr lang="en-IN" sz="1900" dirty="0"/>
              <a:t>The movement of authorized vehicle inside and outside the dock is also to be detected</a:t>
            </a:r>
          </a:p>
          <a:p>
            <a:endParaRPr lang="en-IN" dirty="0"/>
          </a:p>
        </p:txBody>
      </p:sp>
    </p:spTree>
    <p:extLst>
      <p:ext uri="{BB962C8B-B14F-4D97-AF65-F5344CB8AC3E}">
        <p14:creationId xmlns:p14="http://schemas.microsoft.com/office/powerpoint/2010/main" val="78678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642BE1-43D1-4176-B7CA-0CA14A8F66B2}"/>
              </a:ext>
            </a:extLst>
          </p:cNvPr>
          <p:cNvPicPr/>
          <p:nvPr/>
        </p:nvPicPr>
        <p:blipFill>
          <a:blip r:embed="rId2">
            <a:extLst>
              <a:ext uri="{28A0092B-C50C-407E-A947-70E740481C1C}">
                <a14:useLocalDpi xmlns:a14="http://schemas.microsoft.com/office/drawing/2010/main" val="0"/>
              </a:ext>
            </a:extLst>
          </a:blip>
          <a:stretch>
            <a:fillRect/>
          </a:stretch>
        </p:blipFill>
        <p:spPr>
          <a:xfrm rot="16200000" flipV="1">
            <a:off x="3116064" y="-594806"/>
            <a:ext cx="6116715" cy="849593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E813E-2509-45C2-A0E7-F5CA99B6F19A}"/>
              </a:ext>
            </a:extLst>
          </p:cNvPr>
          <p:cNvPicPr/>
          <p:nvPr/>
        </p:nvPicPr>
        <p:blipFill>
          <a:blip r:embed="rId2">
            <a:extLst>
              <a:ext uri="{28A0092B-C50C-407E-A947-70E740481C1C}">
                <a14:useLocalDpi xmlns:a14="http://schemas.microsoft.com/office/drawing/2010/main" val="0"/>
              </a:ext>
            </a:extLst>
          </a:blip>
          <a:stretch>
            <a:fillRect/>
          </a:stretch>
        </p:blipFill>
        <p:spPr>
          <a:xfrm rot="16200000">
            <a:off x="1391191" y="-159914"/>
            <a:ext cx="3795690" cy="5969981"/>
          </a:xfrm>
          <a:prstGeom prst="rect">
            <a:avLst/>
          </a:prstGeom>
        </p:spPr>
      </p:pic>
      <p:pic>
        <p:nvPicPr>
          <p:cNvPr id="3" name="Picture 2">
            <a:extLst>
              <a:ext uri="{FF2B5EF4-FFF2-40B4-BE49-F238E27FC236}">
                <a16:creationId xmlns:a16="http://schemas.microsoft.com/office/drawing/2014/main" id="{63A469B3-866F-4480-95E0-96761D6C044D}"/>
              </a:ext>
            </a:extLst>
          </p:cNvPr>
          <p:cNvPicPr/>
          <p:nvPr/>
        </p:nvPicPr>
        <p:blipFill rotWithShape="1">
          <a:blip r:embed="rId3">
            <a:extLst>
              <a:ext uri="{28A0092B-C50C-407E-A947-70E740481C1C}">
                <a14:useLocalDpi xmlns:a14="http://schemas.microsoft.com/office/drawing/2010/main" val="0"/>
              </a:ext>
            </a:extLst>
          </a:blip>
          <a:srcRect b="13839"/>
          <a:stretch/>
        </p:blipFill>
        <p:spPr>
          <a:xfrm>
            <a:off x="6454065" y="927231"/>
            <a:ext cx="5513789" cy="3795691"/>
          </a:xfrm>
          <a:prstGeom prst="rect">
            <a:avLst/>
          </a:prstGeom>
        </p:spPr>
      </p:pic>
      <p:sp>
        <p:nvSpPr>
          <p:cNvPr id="4" name="TextBox 3">
            <a:extLst>
              <a:ext uri="{FF2B5EF4-FFF2-40B4-BE49-F238E27FC236}">
                <a16:creationId xmlns:a16="http://schemas.microsoft.com/office/drawing/2014/main" id="{A3D15C3B-E272-4EC8-9F0E-BF286E2A90FB}"/>
              </a:ext>
            </a:extLst>
          </p:cNvPr>
          <p:cNvSpPr txBox="1"/>
          <p:nvPr/>
        </p:nvSpPr>
        <p:spPr>
          <a:xfrm>
            <a:off x="3916532" y="5024761"/>
            <a:ext cx="4358936" cy="523220"/>
          </a:xfrm>
          <a:prstGeom prst="rect">
            <a:avLst/>
          </a:prstGeom>
          <a:noFill/>
        </p:spPr>
        <p:txBody>
          <a:bodyPr wrap="square" rtlCol="0">
            <a:spAutoFit/>
          </a:bodyPr>
          <a:lstStyle/>
          <a:p>
            <a:r>
              <a:rPr lang="en-US" sz="2800" dirty="0"/>
              <a:t>External casing pictures</a:t>
            </a:r>
            <a:endParaRPr lang="en-IN" sz="2800" dirty="0"/>
          </a:p>
        </p:txBody>
      </p:sp>
    </p:spTree>
    <p:extLst>
      <p:ext uri="{BB962C8B-B14F-4D97-AF65-F5344CB8AC3E}">
        <p14:creationId xmlns:p14="http://schemas.microsoft.com/office/powerpoint/2010/main" val="1973280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314" y="645194"/>
            <a:ext cx="8761413" cy="706964"/>
          </a:xfrm>
        </p:spPr>
        <p:txBody>
          <a:bodyPr>
            <a:normAutofit/>
          </a:bodyPr>
          <a:lstStyle/>
          <a:p>
            <a:r>
              <a:rPr lang="en-US" sz="3200" dirty="0"/>
              <a:t>FUTURE POSSIBILITIES WITH OUR PROTOTYPE:</a:t>
            </a:r>
          </a:p>
        </p:txBody>
      </p:sp>
      <p:sp>
        <p:nvSpPr>
          <p:cNvPr id="3" name="Content Placeholder 2"/>
          <p:cNvSpPr>
            <a:spLocks noGrp="1"/>
          </p:cNvSpPr>
          <p:nvPr>
            <p:ph idx="1"/>
          </p:nvPr>
        </p:nvSpPr>
        <p:spPr>
          <a:xfrm>
            <a:off x="693314" y="2363802"/>
            <a:ext cx="10963067" cy="4258939"/>
          </a:xfrm>
        </p:spPr>
        <p:txBody>
          <a:bodyPr>
            <a:normAutofit/>
          </a:bodyPr>
          <a:lstStyle/>
          <a:p>
            <a:pPr marL="342900" lvl="0" indent="-342900" algn="just" fontAlgn="base">
              <a:buSzPts val="1000"/>
              <a:buFont typeface="Wingdings" panose="05000000000000000000" pitchFamily="2" charset="2"/>
              <a:buChar char=""/>
              <a:tabLst>
                <a:tab pos="457200" algn="l"/>
              </a:tabLst>
            </a:pPr>
            <a:r>
              <a:rPr lang="en-IN" sz="2000" dirty="0">
                <a:solidFill>
                  <a:srgbClr val="000000"/>
                </a:solidFill>
                <a:effectLst/>
                <a:latin typeface="+mj-lt"/>
                <a:ea typeface="Times New Roman" panose="02020603050405020304" pitchFamily="18" charset="0"/>
              </a:rPr>
              <a:t>It can be integrated with SMART ENERGY GRID, to provide, round a clock power supply, and save appliances, from voltage variation.</a:t>
            </a:r>
            <a:endParaRPr lang="en-IN" sz="2000" dirty="0">
              <a:effectLst/>
              <a:latin typeface="+mj-lt"/>
              <a:ea typeface="Times New Roman" panose="02020603050405020304" pitchFamily="18" charset="0"/>
            </a:endParaRPr>
          </a:p>
          <a:p>
            <a:pPr marL="342900" lvl="0" indent="-342900" algn="just" fontAlgn="base">
              <a:buSzPts val="1000"/>
              <a:buFont typeface="Wingdings" panose="05000000000000000000" pitchFamily="2" charset="2"/>
              <a:buChar char=""/>
              <a:tabLst>
                <a:tab pos="457200" algn="l"/>
              </a:tabLst>
            </a:pPr>
            <a:r>
              <a:rPr lang="en-IN" sz="2000" dirty="0">
                <a:solidFill>
                  <a:srgbClr val="000000"/>
                </a:solidFill>
                <a:effectLst/>
                <a:latin typeface="+mj-lt"/>
                <a:ea typeface="Times New Roman" panose="02020603050405020304" pitchFamily="18" charset="0"/>
              </a:rPr>
              <a:t>It can be integrated with SMART ROBOTIC LOADING-UNLOADING.</a:t>
            </a:r>
            <a:endParaRPr lang="en-IN" sz="2000" dirty="0">
              <a:effectLst/>
              <a:latin typeface="+mj-lt"/>
              <a:ea typeface="Times New Roman" panose="02020603050405020304" pitchFamily="18" charset="0"/>
            </a:endParaRPr>
          </a:p>
          <a:p>
            <a:pPr marL="342900" lvl="0" indent="-342900" algn="just" fontAlgn="base">
              <a:buSzPts val="1000"/>
              <a:buFont typeface="Wingdings" panose="05000000000000000000" pitchFamily="2" charset="2"/>
              <a:buChar char=""/>
              <a:tabLst>
                <a:tab pos="457200" algn="l"/>
              </a:tabLst>
            </a:pPr>
            <a:r>
              <a:rPr lang="en-IN" sz="2000" dirty="0">
                <a:solidFill>
                  <a:srgbClr val="000000"/>
                </a:solidFill>
                <a:effectLst/>
                <a:latin typeface="+mj-lt"/>
                <a:ea typeface="Times New Roman" panose="02020603050405020304" pitchFamily="18" charset="0"/>
              </a:rPr>
              <a:t>It can be integrated with a SMART AIR FILTRATION system, which provides filtration based on the pollutant detected by the sensor.</a:t>
            </a:r>
            <a:endParaRPr lang="en-IN" sz="2000" dirty="0">
              <a:effectLst/>
              <a:latin typeface="+mj-lt"/>
              <a:ea typeface="Times New Roman" panose="02020603050405020304" pitchFamily="18" charset="0"/>
            </a:endParaRPr>
          </a:p>
          <a:p>
            <a:pPr marL="342900" lvl="0" indent="-342900" algn="just" fontAlgn="base">
              <a:buSzPts val="1000"/>
              <a:buFont typeface="Wingdings" panose="05000000000000000000" pitchFamily="2" charset="2"/>
              <a:buChar char=""/>
              <a:tabLst>
                <a:tab pos="457200" algn="l"/>
              </a:tabLst>
            </a:pPr>
            <a:r>
              <a:rPr lang="en-IN" sz="2000" dirty="0">
                <a:solidFill>
                  <a:srgbClr val="000000"/>
                </a:solidFill>
                <a:effectLst/>
                <a:latin typeface="+mj-lt"/>
                <a:ea typeface="Times New Roman" panose="02020603050405020304" pitchFamily="18" charset="0"/>
              </a:rPr>
              <a:t>The IoT setup can be extended to track the vehicles, carrying the load for the cold storage, and it can give an alert to workers, to keep the warehouse ready, to receive new inputs.</a:t>
            </a:r>
            <a:endParaRPr lang="en-IN" sz="2000" dirty="0">
              <a:effectLst/>
              <a:latin typeface="+mj-lt"/>
              <a:ea typeface="Times New Roman" panose="02020603050405020304" pitchFamily="18" charset="0"/>
            </a:endParaRPr>
          </a:p>
          <a:p>
            <a:pPr marL="342900" lvl="0" indent="-342900" algn="just" fontAlgn="base">
              <a:buSzPts val="1000"/>
              <a:buFont typeface="Wingdings" panose="05000000000000000000" pitchFamily="2" charset="2"/>
              <a:buChar char=""/>
              <a:tabLst>
                <a:tab pos="457200" algn="l"/>
              </a:tabLst>
            </a:pPr>
            <a:r>
              <a:rPr lang="en-IN" sz="2000" dirty="0">
                <a:solidFill>
                  <a:srgbClr val="000000"/>
                </a:solidFill>
                <a:effectLst/>
                <a:latin typeface="+mj-lt"/>
                <a:ea typeface="Times New Roman" panose="02020603050405020304" pitchFamily="18" charset="0"/>
              </a:rPr>
              <a:t>Additional sensors to detect the moisture in the air can be integrated into the prototype, to provide a complete solution to preserve/protect edibles being stored.</a:t>
            </a:r>
            <a:endParaRPr lang="en-IN" sz="2000" dirty="0">
              <a:effectLst/>
              <a:latin typeface="+mj-lt"/>
              <a:ea typeface="Times New Roman" panose="02020603050405020304" pitchFamily="18" charset="0"/>
            </a:endParaRPr>
          </a:p>
          <a:p>
            <a:pPr algn="just">
              <a:lnSpc>
                <a:spcPct val="115000"/>
              </a:lnSpc>
              <a:spcAft>
                <a:spcPts val="800"/>
              </a:spcAft>
            </a:pPr>
            <a:endParaRPr lang="en-US" sz="2000" dirty="0">
              <a:latin typeface="+mj-lt"/>
            </a:endParaRPr>
          </a:p>
          <a:p>
            <a:endParaRPr lang="en-US" sz="2000" dirty="0">
              <a:latin typeface="+mj-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D3BB1-9B46-43BC-8AFD-FB35EA3F9A5F}"/>
              </a:ext>
            </a:extLst>
          </p:cNvPr>
          <p:cNvSpPr>
            <a:spLocks noGrp="1"/>
          </p:cNvSpPr>
          <p:nvPr>
            <p:ph idx="4294967295"/>
          </p:nvPr>
        </p:nvSpPr>
        <p:spPr>
          <a:xfrm>
            <a:off x="305848" y="1278585"/>
            <a:ext cx="11131550" cy="4740275"/>
          </a:xfrm>
        </p:spPr>
        <p:txBody>
          <a:bodyPr>
            <a:normAutofit fontScale="92500" lnSpcReduction="10000"/>
          </a:bodyPr>
          <a:lstStyle/>
          <a:p>
            <a:pPr marL="342900" lvl="0" indent="-342900" algn="just" fontAlgn="base">
              <a:buSzPts val="1000"/>
              <a:buFont typeface="Wingdings" panose="05000000000000000000" pitchFamily="2" charset="2"/>
              <a:buChar char=""/>
              <a:tabLst>
                <a:tab pos="457200" algn="l"/>
              </a:tabLst>
            </a:pPr>
            <a:r>
              <a:rPr lang="en-IN" sz="2200" dirty="0">
                <a:solidFill>
                  <a:srgbClr val="000000"/>
                </a:solidFill>
                <a:effectLst/>
                <a:latin typeface="+mj-lt"/>
                <a:ea typeface="Times New Roman" panose="02020603050405020304" pitchFamily="18" charset="0"/>
              </a:rPr>
              <a:t>To overcome the limitations of Blynk, the other free alternatives should be looked at. A suggestion will be to use the “telegram app bot”, because of its robust, powerful, super-easy API.</a:t>
            </a:r>
          </a:p>
          <a:p>
            <a:pPr marL="342900" lvl="0" indent="-342900" algn="just" fontAlgn="base">
              <a:buSzPts val="1000"/>
              <a:buFont typeface="Wingdings" panose="05000000000000000000" pitchFamily="2" charset="2"/>
              <a:buChar char=""/>
              <a:tabLst>
                <a:tab pos="457200" algn="l"/>
              </a:tabLst>
            </a:pPr>
            <a:endParaRPr lang="en-IN" sz="2200" dirty="0">
              <a:effectLst/>
              <a:latin typeface="+mj-lt"/>
              <a:ea typeface="Times New Roman" panose="02020603050405020304" pitchFamily="18" charset="0"/>
            </a:endParaRPr>
          </a:p>
          <a:p>
            <a:pPr marL="342900" lvl="0" indent="-342900" algn="just" fontAlgn="base">
              <a:buSzPts val="1000"/>
              <a:buFont typeface="Wingdings" panose="05000000000000000000" pitchFamily="2" charset="2"/>
              <a:buChar char=""/>
              <a:tabLst>
                <a:tab pos="457200" algn="l"/>
              </a:tabLst>
            </a:pPr>
            <a:r>
              <a:rPr lang="en-IN" sz="2200" dirty="0">
                <a:solidFill>
                  <a:srgbClr val="000000"/>
                </a:solidFill>
                <a:effectLst/>
                <a:latin typeface="+mj-lt"/>
                <a:ea typeface="Times New Roman" panose="02020603050405020304" pitchFamily="18" charset="0"/>
              </a:rPr>
              <a:t>Elaborating on the above point, “/game” can be used on telegram, which provides the developer to run an HTML-5 interactive environment, which can be used to show data, visualize data, and thus achieve what Blynk does.</a:t>
            </a:r>
          </a:p>
          <a:p>
            <a:pPr marL="342900" lvl="0" indent="-342900" algn="just" fontAlgn="base">
              <a:buSzPts val="1000"/>
              <a:buFont typeface="Wingdings" panose="05000000000000000000" pitchFamily="2" charset="2"/>
              <a:buChar char=""/>
              <a:tabLst>
                <a:tab pos="457200" algn="l"/>
              </a:tabLst>
            </a:pPr>
            <a:endParaRPr lang="en-IN" sz="2200" dirty="0">
              <a:effectLst/>
              <a:latin typeface="+mj-lt"/>
              <a:ea typeface="Times New Roman" panose="02020603050405020304" pitchFamily="18" charset="0"/>
            </a:endParaRPr>
          </a:p>
          <a:p>
            <a:pPr marL="342900" lvl="0" indent="-342900" algn="just" fontAlgn="base">
              <a:buSzPts val="1000"/>
              <a:buFont typeface="Wingdings" panose="05000000000000000000" pitchFamily="2" charset="2"/>
              <a:buChar char=""/>
              <a:tabLst>
                <a:tab pos="457200" algn="l"/>
              </a:tabLst>
            </a:pPr>
            <a:r>
              <a:rPr lang="en-IN" sz="2200" dirty="0">
                <a:solidFill>
                  <a:srgbClr val="000000"/>
                </a:solidFill>
                <a:effectLst/>
                <a:latin typeface="+mj-lt"/>
                <a:ea typeface="Times New Roman" panose="02020603050405020304" pitchFamily="18" charset="0"/>
              </a:rPr>
              <a:t>Only the users, currently meant to receive sensor data, can be included in a private group, where the bot is a member.</a:t>
            </a:r>
          </a:p>
          <a:p>
            <a:pPr marL="342900" lvl="0" indent="-342900" algn="just" fontAlgn="base">
              <a:buSzPts val="1000"/>
              <a:buFont typeface="Wingdings" panose="05000000000000000000" pitchFamily="2" charset="2"/>
              <a:buChar char=""/>
              <a:tabLst>
                <a:tab pos="457200" algn="l"/>
              </a:tabLst>
            </a:pPr>
            <a:endParaRPr lang="en-IN" sz="2200" dirty="0">
              <a:effectLst/>
              <a:latin typeface="+mj-lt"/>
              <a:ea typeface="Times New Roman" panose="02020603050405020304" pitchFamily="18" charset="0"/>
            </a:endParaRPr>
          </a:p>
          <a:p>
            <a:pPr marL="342900" lvl="0" indent="-342900" algn="just" fontAlgn="base">
              <a:buSzPts val="1000"/>
              <a:buFont typeface="Wingdings" panose="05000000000000000000" pitchFamily="2" charset="2"/>
              <a:buChar char=""/>
              <a:tabLst>
                <a:tab pos="457200" algn="l"/>
              </a:tabLst>
            </a:pPr>
            <a:r>
              <a:rPr lang="en-IN" sz="2200" dirty="0">
                <a:solidFill>
                  <a:srgbClr val="000000"/>
                </a:solidFill>
                <a:effectLst/>
                <a:latin typeface="+mj-lt"/>
                <a:ea typeface="Times New Roman" panose="02020603050405020304" pitchFamily="18" charset="0"/>
              </a:rPr>
              <a:t>Full control remains with the administrator, and security features of the market best, can obviously, can't be questioned.</a:t>
            </a:r>
            <a:endParaRPr lang="en-IN" sz="2200" dirty="0">
              <a:effectLst/>
              <a:latin typeface="+mj-lt"/>
              <a:ea typeface="Times New Roman" panose="02020603050405020304" pitchFamily="18" charset="0"/>
            </a:endParaRPr>
          </a:p>
          <a:p>
            <a:endParaRPr lang="en-IN" sz="2200" dirty="0"/>
          </a:p>
        </p:txBody>
      </p:sp>
    </p:spTree>
    <p:extLst>
      <p:ext uri="{BB962C8B-B14F-4D97-AF65-F5344CB8AC3E}">
        <p14:creationId xmlns:p14="http://schemas.microsoft.com/office/powerpoint/2010/main" val="2157833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B94DE7-E3AD-4A5E-9F85-464A3BA67A7A}"/>
              </a:ext>
            </a:extLst>
          </p:cNvPr>
          <p:cNvSpPr>
            <a:spLocks noGrp="1"/>
          </p:cNvSpPr>
          <p:nvPr>
            <p:ph type="title"/>
          </p:nvPr>
        </p:nvSpPr>
        <p:spPr>
          <a:xfrm>
            <a:off x="719948" y="742848"/>
            <a:ext cx="8761413" cy="706964"/>
          </a:xfrm>
        </p:spPr>
        <p:txBody>
          <a:bodyPr/>
          <a:lstStyle/>
          <a:p>
            <a:r>
              <a:rPr lang="en-US" dirty="0"/>
              <a:t>CONCLUSION</a:t>
            </a:r>
            <a:endParaRPr lang="en-IN" dirty="0"/>
          </a:p>
        </p:txBody>
      </p:sp>
      <p:sp>
        <p:nvSpPr>
          <p:cNvPr id="5" name="Content Placeholder 4">
            <a:extLst>
              <a:ext uri="{FF2B5EF4-FFF2-40B4-BE49-F238E27FC236}">
                <a16:creationId xmlns:a16="http://schemas.microsoft.com/office/drawing/2014/main" id="{36AD9F68-B427-4F5F-8148-3A607492A659}"/>
              </a:ext>
            </a:extLst>
          </p:cNvPr>
          <p:cNvSpPr>
            <a:spLocks noGrp="1"/>
          </p:cNvSpPr>
          <p:nvPr>
            <p:ph idx="1"/>
          </p:nvPr>
        </p:nvSpPr>
        <p:spPr>
          <a:xfrm>
            <a:off x="461639" y="2299316"/>
            <a:ext cx="11239129" cy="4323425"/>
          </a:xfrm>
        </p:spPr>
        <p:txBody>
          <a:bodyPr>
            <a:normAutofit/>
          </a:bodyPr>
          <a:lstStyle/>
          <a:p>
            <a:pPr algn="just"/>
            <a:r>
              <a:rPr lang="en-US" sz="2000" dirty="0">
                <a:effectLst/>
                <a:latin typeface="+mj-lt"/>
                <a:ea typeface="Calibri" panose="020F0502020204030204" pitchFamily="34" charset="0"/>
                <a:cs typeface="Times New Roman" panose="02020603050405020304" pitchFamily="18" charset="0"/>
              </a:rPr>
              <a:t>The aim of this project is to create a Food Quality Detection system. IoT devices have become one of the most upbeat trends present and more the IoT devices used, more automation, and better control over objects. IoT has helped in providing more new concepts which result in making our surroundings smarter. </a:t>
            </a:r>
          </a:p>
          <a:p>
            <a:pPr algn="just"/>
            <a:endParaRPr lang="en-US" sz="2000" dirty="0">
              <a:effectLst/>
              <a:latin typeface="+mj-lt"/>
              <a:ea typeface="Calibri" panose="020F0502020204030204" pitchFamily="34" charset="0"/>
              <a:cs typeface="Times New Roman" panose="02020603050405020304" pitchFamily="18" charset="0"/>
            </a:endParaRPr>
          </a:p>
          <a:p>
            <a:pPr algn="just"/>
            <a:r>
              <a:rPr lang="en-US" sz="2000" dirty="0">
                <a:effectLst/>
                <a:latin typeface="+mj-lt"/>
                <a:ea typeface="Calibri" panose="020F0502020204030204" pitchFamily="34" charset="0"/>
                <a:cs typeface="Times New Roman" panose="02020603050405020304" pitchFamily="18" charset="0"/>
              </a:rPr>
              <a:t>Our prototype can detect rotting and decay using input from various sensors like MQ4, MQ135, and DHT 11. The micro-SD card provides backup for data in case of a power failure. The entire setup is connected to the internet and the data is sent to the Blynk server for analysis. </a:t>
            </a:r>
          </a:p>
          <a:p>
            <a:pPr algn="just"/>
            <a:endParaRPr lang="en-US" sz="2000" dirty="0">
              <a:effectLst/>
              <a:latin typeface="+mj-lt"/>
              <a:ea typeface="Calibri" panose="020F0502020204030204" pitchFamily="34" charset="0"/>
              <a:cs typeface="Times New Roman" panose="02020603050405020304" pitchFamily="18" charset="0"/>
            </a:endParaRPr>
          </a:p>
          <a:p>
            <a:pPr algn="just"/>
            <a:r>
              <a:rPr lang="en-US" sz="2000" dirty="0">
                <a:effectLst/>
                <a:latin typeface="+mj-lt"/>
                <a:ea typeface="Calibri" panose="020F0502020204030204" pitchFamily="34" charset="0"/>
                <a:cs typeface="Times New Roman" panose="02020603050405020304" pitchFamily="18" charset="0"/>
              </a:rPr>
              <a:t>The real-life implementation may be challenging and difficult but it may yield optimal results.</a:t>
            </a:r>
            <a:endParaRPr lang="en-IN" sz="2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4075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4AFDE9-C54C-4C4C-B9D7-213309F9797E}"/>
              </a:ext>
            </a:extLst>
          </p:cNvPr>
          <p:cNvPicPr>
            <a:picLocks noChangeAspect="1"/>
          </p:cNvPicPr>
          <p:nvPr/>
        </p:nvPicPr>
        <p:blipFill>
          <a:blip r:embed="rId2"/>
          <a:stretch>
            <a:fillRect/>
          </a:stretch>
        </p:blipFill>
        <p:spPr>
          <a:xfrm>
            <a:off x="944520" y="721583"/>
            <a:ext cx="1860464" cy="2441747"/>
          </a:xfrm>
          <a:prstGeom prst="rect">
            <a:avLst/>
          </a:prstGeom>
        </p:spPr>
      </p:pic>
      <p:sp>
        <p:nvSpPr>
          <p:cNvPr id="4" name="TextBox 3">
            <a:extLst>
              <a:ext uri="{FF2B5EF4-FFF2-40B4-BE49-F238E27FC236}">
                <a16:creationId xmlns:a16="http://schemas.microsoft.com/office/drawing/2014/main" id="{01871E89-B60B-45E5-A190-53E51285FC6B}"/>
              </a:ext>
            </a:extLst>
          </p:cNvPr>
          <p:cNvSpPr txBox="1"/>
          <p:nvPr/>
        </p:nvSpPr>
        <p:spPr>
          <a:xfrm>
            <a:off x="944519" y="3244334"/>
            <a:ext cx="2144669" cy="369332"/>
          </a:xfrm>
          <a:prstGeom prst="rect">
            <a:avLst/>
          </a:prstGeom>
          <a:noFill/>
        </p:spPr>
        <p:txBody>
          <a:bodyPr wrap="square" rtlCol="0">
            <a:spAutoFit/>
          </a:bodyPr>
          <a:lstStyle/>
          <a:p>
            <a:r>
              <a:rPr lang="en-IN" dirty="0" err="1"/>
              <a:t>A.B.Kamalesh</a:t>
            </a:r>
            <a:r>
              <a:rPr lang="en-IN" dirty="0"/>
              <a:t> (TL)</a:t>
            </a:r>
          </a:p>
        </p:txBody>
      </p:sp>
      <p:pic>
        <p:nvPicPr>
          <p:cNvPr id="5" name="Picture 4">
            <a:extLst>
              <a:ext uri="{FF2B5EF4-FFF2-40B4-BE49-F238E27FC236}">
                <a16:creationId xmlns:a16="http://schemas.microsoft.com/office/drawing/2014/main" id="{7B0A675B-F30E-41CB-BCCA-3A38D02C8F53}"/>
              </a:ext>
            </a:extLst>
          </p:cNvPr>
          <p:cNvPicPr>
            <a:picLocks noChangeAspect="1"/>
          </p:cNvPicPr>
          <p:nvPr/>
        </p:nvPicPr>
        <p:blipFill>
          <a:blip r:embed="rId3"/>
          <a:stretch>
            <a:fillRect/>
          </a:stretch>
        </p:blipFill>
        <p:spPr>
          <a:xfrm>
            <a:off x="944519" y="3694670"/>
            <a:ext cx="1860465" cy="2441747"/>
          </a:xfrm>
          <a:prstGeom prst="rect">
            <a:avLst/>
          </a:prstGeom>
        </p:spPr>
      </p:pic>
      <p:sp>
        <p:nvSpPr>
          <p:cNvPr id="8" name="TextBox 7">
            <a:extLst>
              <a:ext uri="{FF2B5EF4-FFF2-40B4-BE49-F238E27FC236}">
                <a16:creationId xmlns:a16="http://schemas.microsoft.com/office/drawing/2014/main" id="{FCD6FD02-5F43-4037-94B1-693A9916C09F}"/>
              </a:ext>
            </a:extLst>
          </p:cNvPr>
          <p:cNvSpPr txBox="1"/>
          <p:nvPr/>
        </p:nvSpPr>
        <p:spPr>
          <a:xfrm>
            <a:off x="944519" y="6136417"/>
            <a:ext cx="2017622" cy="369332"/>
          </a:xfrm>
          <a:prstGeom prst="rect">
            <a:avLst/>
          </a:prstGeom>
          <a:noFill/>
        </p:spPr>
        <p:txBody>
          <a:bodyPr wrap="square" rtlCol="0">
            <a:spAutoFit/>
          </a:bodyPr>
          <a:lstStyle/>
          <a:p>
            <a:r>
              <a:rPr lang="en-US" dirty="0"/>
              <a:t>Darshan Kumar</a:t>
            </a:r>
          </a:p>
        </p:txBody>
      </p:sp>
      <p:pic>
        <p:nvPicPr>
          <p:cNvPr id="6" name="Picture 5">
            <a:extLst>
              <a:ext uri="{FF2B5EF4-FFF2-40B4-BE49-F238E27FC236}">
                <a16:creationId xmlns:a16="http://schemas.microsoft.com/office/drawing/2014/main" id="{B8F447E4-7944-4FB6-B2FE-B23E589EC2DC}"/>
              </a:ext>
            </a:extLst>
          </p:cNvPr>
          <p:cNvPicPr>
            <a:picLocks noChangeAspect="1"/>
          </p:cNvPicPr>
          <p:nvPr/>
        </p:nvPicPr>
        <p:blipFill>
          <a:blip r:embed="rId4"/>
          <a:stretch>
            <a:fillRect/>
          </a:stretch>
        </p:blipFill>
        <p:spPr>
          <a:xfrm>
            <a:off x="4511062" y="2137486"/>
            <a:ext cx="2144669" cy="2647964"/>
          </a:xfrm>
          <a:prstGeom prst="rect">
            <a:avLst/>
          </a:prstGeom>
        </p:spPr>
      </p:pic>
      <p:pic>
        <p:nvPicPr>
          <p:cNvPr id="9" name="Picture 8">
            <a:extLst>
              <a:ext uri="{FF2B5EF4-FFF2-40B4-BE49-F238E27FC236}">
                <a16:creationId xmlns:a16="http://schemas.microsoft.com/office/drawing/2014/main" id="{D111C915-3645-47B5-A381-752A1935DCBF}"/>
              </a:ext>
            </a:extLst>
          </p:cNvPr>
          <p:cNvPicPr>
            <a:picLocks noChangeAspect="1"/>
          </p:cNvPicPr>
          <p:nvPr/>
        </p:nvPicPr>
        <p:blipFill>
          <a:blip r:embed="rId5"/>
          <a:stretch>
            <a:fillRect/>
          </a:stretch>
        </p:blipFill>
        <p:spPr>
          <a:xfrm>
            <a:off x="8387275" y="721584"/>
            <a:ext cx="1820748" cy="2441746"/>
          </a:xfrm>
          <a:prstGeom prst="rect">
            <a:avLst/>
          </a:prstGeom>
        </p:spPr>
      </p:pic>
      <p:pic>
        <p:nvPicPr>
          <p:cNvPr id="11" name="Picture 10">
            <a:extLst>
              <a:ext uri="{FF2B5EF4-FFF2-40B4-BE49-F238E27FC236}">
                <a16:creationId xmlns:a16="http://schemas.microsoft.com/office/drawing/2014/main" id="{7BF62ABE-BA46-49D3-B958-D318CD00008A}"/>
              </a:ext>
            </a:extLst>
          </p:cNvPr>
          <p:cNvPicPr>
            <a:picLocks noChangeAspect="1"/>
          </p:cNvPicPr>
          <p:nvPr/>
        </p:nvPicPr>
        <p:blipFill>
          <a:blip r:embed="rId6"/>
          <a:stretch>
            <a:fillRect/>
          </a:stretch>
        </p:blipFill>
        <p:spPr>
          <a:xfrm>
            <a:off x="8387274" y="3694670"/>
            <a:ext cx="1887657" cy="2441746"/>
          </a:xfrm>
          <a:prstGeom prst="rect">
            <a:avLst/>
          </a:prstGeom>
        </p:spPr>
      </p:pic>
      <p:sp>
        <p:nvSpPr>
          <p:cNvPr id="12" name="TextBox 11">
            <a:extLst>
              <a:ext uri="{FF2B5EF4-FFF2-40B4-BE49-F238E27FC236}">
                <a16:creationId xmlns:a16="http://schemas.microsoft.com/office/drawing/2014/main" id="{0B0565FC-4C36-4E77-A32A-B5AB2D5D8384}"/>
              </a:ext>
            </a:extLst>
          </p:cNvPr>
          <p:cNvSpPr txBox="1"/>
          <p:nvPr/>
        </p:nvSpPr>
        <p:spPr>
          <a:xfrm>
            <a:off x="4819514" y="4785450"/>
            <a:ext cx="2176089" cy="369332"/>
          </a:xfrm>
          <a:prstGeom prst="rect">
            <a:avLst/>
          </a:prstGeom>
          <a:noFill/>
        </p:spPr>
        <p:txBody>
          <a:bodyPr wrap="square" rtlCol="0">
            <a:spAutoFit/>
          </a:bodyPr>
          <a:lstStyle/>
          <a:p>
            <a:r>
              <a:rPr lang="en-US" dirty="0" err="1"/>
              <a:t>Bhavyashree</a:t>
            </a:r>
            <a:endParaRPr lang="en-IN" dirty="0"/>
          </a:p>
        </p:txBody>
      </p:sp>
      <p:sp>
        <p:nvSpPr>
          <p:cNvPr id="13" name="TextBox 12">
            <a:extLst>
              <a:ext uri="{FF2B5EF4-FFF2-40B4-BE49-F238E27FC236}">
                <a16:creationId xmlns:a16="http://schemas.microsoft.com/office/drawing/2014/main" id="{9443E1B0-A3C4-47A9-8AD2-8CD94B347568}"/>
              </a:ext>
            </a:extLst>
          </p:cNvPr>
          <p:cNvSpPr txBox="1"/>
          <p:nvPr/>
        </p:nvSpPr>
        <p:spPr>
          <a:xfrm>
            <a:off x="8243057" y="3202825"/>
            <a:ext cx="2176089" cy="369332"/>
          </a:xfrm>
          <a:prstGeom prst="rect">
            <a:avLst/>
          </a:prstGeom>
          <a:noFill/>
        </p:spPr>
        <p:txBody>
          <a:bodyPr wrap="square" rtlCol="0">
            <a:spAutoFit/>
          </a:bodyPr>
          <a:lstStyle/>
          <a:p>
            <a:r>
              <a:rPr lang="en-US" dirty="0" err="1"/>
              <a:t>Neeluru</a:t>
            </a:r>
            <a:r>
              <a:rPr lang="en-US" dirty="0"/>
              <a:t> Bhavana</a:t>
            </a:r>
            <a:endParaRPr lang="en-IN" dirty="0"/>
          </a:p>
        </p:txBody>
      </p:sp>
      <p:sp>
        <p:nvSpPr>
          <p:cNvPr id="14" name="TextBox 13">
            <a:extLst>
              <a:ext uri="{FF2B5EF4-FFF2-40B4-BE49-F238E27FC236}">
                <a16:creationId xmlns:a16="http://schemas.microsoft.com/office/drawing/2014/main" id="{CAF0D59C-C97A-401E-ACE8-C45F3723D67F}"/>
              </a:ext>
            </a:extLst>
          </p:cNvPr>
          <p:cNvSpPr txBox="1"/>
          <p:nvPr/>
        </p:nvSpPr>
        <p:spPr>
          <a:xfrm>
            <a:off x="8642757" y="6136417"/>
            <a:ext cx="1309783" cy="369332"/>
          </a:xfrm>
          <a:prstGeom prst="rect">
            <a:avLst/>
          </a:prstGeom>
          <a:noFill/>
        </p:spPr>
        <p:txBody>
          <a:bodyPr wrap="square" rtlCol="0">
            <a:spAutoFit/>
          </a:bodyPr>
          <a:lstStyle/>
          <a:p>
            <a:pPr algn="ctr"/>
            <a:r>
              <a:rPr lang="en-US" dirty="0"/>
              <a:t>Priyanka J</a:t>
            </a:r>
            <a:endParaRPr lang="en-IN" dirty="0"/>
          </a:p>
        </p:txBody>
      </p:sp>
      <p:sp>
        <p:nvSpPr>
          <p:cNvPr id="15" name="TextBox 14">
            <a:extLst>
              <a:ext uri="{FF2B5EF4-FFF2-40B4-BE49-F238E27FC236}">
                <a16:creationId xmlns:a16="http://schemas.microsoft.com/office/drawing/2014/main" id="{9DD4BF1A-2935-4F97-96C5-3B465CFB0311}"/>
              </a:ext>
            </a:extLst>
          </p:cNvPr>
          <p:cNvSpPr txBox="1"/>
          <p:nvPr/>
        </p:nvSpPr>
        <p:spPr>
          <a:xfrm>
            <a:off x="4012707" y="470517"/>
            <a:ext cx="3284738" cy="1200329"/>
          </a:xfrm>
          <a:prstGeom prst="rect">
            <a:avLst/>
          </a:prstGeom>
          <a:noFill/>
        </p:spPr>
        <p:txBody>
          <a:bodyPr wrap="square" rtlCol="0">
            <a:spAutoFit/>
          </a:bodyPr>
          <a:lstStyle/>
          <a:p>
            <a:pPr algn="ctr"/>
            <a:r>
              <a:rPr lang="en-US" sz="3600" dirty="0"/>
              <a:t>TEAM MEMBERS</a:t>
            </a:r>
            <a:endParaRPr lang="en-IN" sz="3600" dirty="0"/>
          </a:p>
        </p:txBody>
      </p:sp>
    </p:spTree>
    <p:extLst>
      <p:ext uri="{BB962C8B-B14F-4D97-AF65-F5344CB8AC3E}">
        <p14:creationId xmlns:p14="http://schemas.microsoft.com/office/powerpoint/2010/main" val="851799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429000"/>
            <a:ext cx="8229600" cy="1069848"/>
          </a:xfrm>
        </p:spPr>
        <p:txBody>
          <a:bodyPr/>
          <a:lstStyle/>
          <a:p>
            <a:pPr algn="ctr"/>
            <a:r>
              <a:rPr lang="en-US" b="1" dirty="0">
                <a:solidFill>
                  <a:schemeClr val="tx1"/>
                </a:solidFil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81358-3338-44EC-8E16-713FB297760A}"/>
              </a:ext>
            </a:extLst>
          </p:cNvPr>
          <p:cNvSpPr>
            <a:spLocks noGrp="1"/>
          </p:cNvSpPr>
          <p:nvPr>
            <p:ph type="title"/>
          </p:nvPr>
        </p:nvSpPr>
        <p:spPr/>
        <p:txBody>
          <a:bodyPr/>
          <a:lstStyle/>
          <a:p>
            <a:r>
              <a:rPr lang="en-IN" dirty="0"/>
              <a:t>WORKING</a:t>
            </a:r>
          </a:p>
        </p:txBody>
      </p:sp>
      <p:sp>
        <p:nvSpPr>
          <p:cNvPr id="3" name="Content Placeholder 2">
            <a:extLst>
              <a:ext uri="{FF2B5EF4-FFF2-40B4-BE49-F238E27FC236}">
                <a16:creationId xmlns:a16="http://schemas.microsoft.com/office/drawing/2014/main" id="{82C65B38-9138-44B8-B652-E171239396C1}"/>
              </a:ext>
            </a:extLst>
          </p:cNvPr>
          <p:cNvSpPr>
            <a:spLocks noGrp="1"/>
          </p:cNvSpPr>
          <p:nvPr>
            <p:ph idx="1"/>
          </p:nvPr>
        </p:nvSpPr>
        <p:spPr>
          <a:xfrm>
            <a:off x="1154955" y="2603500"/>
            <a:ext cx="6259100" cy="3416300"/>
          </a:xfrm>
        </p:spPr>
        <p:txBody>
          <a:bodyPr>
            <a:normAutofit lnSpcReduction="10000"/>
          </a:bodyPr>
          <a:lstStyle/>
          <a:p>
            <a:pPr marL="0" indent="0">
              <a:buNone/>
            </a:pPr>
            <a:r>
              <a:rPr lang="en-IN" b="1" dirty="0"/>
              <a:t>YOLO OBJECT DETECTION</a:t>
            </a:r>
          </a:p>
          <a:p>
            <a:r>
              <a:rPr lang="en-IN" dirty="0"/>
              <a:t>In Object Detection Algorithms are basically used for scanning and searching for object in video or image. </a:t>
            </a:r>
          </a:p>
          <a:p>
            <a:r>
              <a:rPr lang="en-IN" dirty="0"/>
              <a:t>Basically the algorithms are trained on a dataset which consists of input image with the labels to be predicted as bounding boxes around the objects</a:t>
            </a:r>
          </a:p>
          <a:p>
            <a:r>
              <a:rPr lang="en-IN" dirty="0"/>
              <a:t>Bounding boxes, as the name suggests, are the means through which the objects in the image are categorised i.e. we try to enclose the detected object inside a bounding box</a:t>
            </a:r>
          </a:p>
        </p:txBody>
      </p:sp>
      <p:pic>
        <p:nvPicPr>
          <p:cNvPr id="5" name="Picture 4">
            <a:extLst>
              <a:ext uri="{FF2B5EF4-FFF2-40B4-BE49-F238E27FC236}">
                <a16:creationId xmlns:a16="http://schemas.microsoft.com/office/drawing/2014/main" id="{5A47D80A-CC56-4559-9E18-07C060976269}"/>
              </a:ext>
            </a:extLst>
          </p:cNvPr>
          <p:cNvPicPr>
            <a:picLocks noChangeAspect="1"/>
          </p:cNvPicPr>
          <p:nvPr/>
        </p:nvPicPr>
        <p:blipFill>
          <a:blip r:embed="rId2"/>
          <a:stretch>
            <a:fillRect/>
          </a:stretch>
        </p:blipFill>
        <p:spPr>
          <a:xfrm>
            <a:off x="7834441" y="3385751"/>
            <a:ext cx="3714750" cy="1853514"/>
          </a:xfrm>
          <a:prstGeom prst="rect">
            <a:avLst/>
          </a:prstGeom>
        </p:spPr>
      </p:pic>
    </p:spTree>
    <p:extLst>
      <p:ext uri="{BB962C8B-B14F-4D97-AF65-F5344CB8AC3E}">
        <p14:creationId xmlns:p14="http://schemas.microsoft.com/office/powerpoint/2010/main" val="168315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7A986-6746-40AB-9C17-8B890831823D}"/>
              </a:ext>
            </a:extLst>
          </p:cNvPr>
          <p:cNvSpPr>
            <a:spLocks noGrp="1"/>
          </p:cNvSpPr>
          <p:nvPr>
            <p:ph type="title"/>
          </p:nvPr>
        </p:nvSpPr>
        <p:spPr/>
        <p:txBody>
          <a:bodyPr/>
          <a:lstStyle/>
          <a:p>
            <a:r>
              <a:rPr lang="en-IN" dirty="0"/>
              <a:t>WORKING</a:t>
            </a:r>
          </a:p>
        </p:txBody>
      </p:sp>
      <p:sp>
        <p:nvSpPr>
          <p:cNvPr id="3" name="Content Placeholder 2">
            <a:extLst>
              <a:ext uri="{FF2B5EF4-FFF2-40B4-BE49-F238E27FC236}">
                <a16:creationId xmlns:a16="http://schemas.microsoft.com/office/drawing/2014/main" id="{F4EF6728-D761-4B53-9DF8-73B8C77DC15E}"/>
              </a:ext>
            </a:extLst>
          </p:cNvPr>
          <p:cNvSpPr>
            <a:spLocks noGrp="1"/>
          </p:cNvSpPr>
          <p:nvPr>
            <p:ph idx="1"/>
          </p:nvPr>
        </p:nvSpPr>
        <p:spPr>
          <a:xfrm>
            <a:off x="1154955" y="2603500"/>
            <a:ext cx="6052744" cy="3416300"/>
          </a:xfrm>
        </p:spPr>
        <p:txBody>
          <a:bodyPr/>
          <a:lstStyle/>
          <a:p>
            <a:r>
              <a:rPr lang="en-IN" dirty="0"/>
              <a:t>So each image (or frame) is resized into a particular size</a:t>
            </a:r>
          </a:p>
          <a:p>
            <a:r>
              <a:rPr lang="en-IN" dirty="0"/>
              <a:t>The bottom right corner is considered as the origin</a:t>
            </a:r>
          </a:p>
          <a:p>
            <a:r>
              <a:rPr lang="en-IN" dirty="0"/>
              <a:t>The coordinates of each bounding box are given as x and y coordinates of top left corner of the box followed by width and height of the box</a:t>
            </a:r>
          </a:p>
          <a:p>
            <a:r>
              <a:rPr lang="en-IN" dirty="0"/>
              <a:t>But, since two objects having similar bonding boxes, for example an apple and pear, to distinguish between them we use Anchor Boxes</a:t>
            </a:r>
          </a:p>
        </p:txBody>
      </p:sp>
      <p:pic>
        <p:nvPicPr>
          <p:cNvPr id="8" name="Picture 7">
            <a:extLst>
              <a:ext uri="{FF2B5EF4-FFF2-40B4-BE49-F238E27FC236}">
                <a16:creationId xmlns:a16="http://schemas.microsoft.com/office/drawing/2014/main" id="{243A2954-A797-4978-86EC-8B3302DAFDA4}"/>
              </a:ext>
            </a:extLst>
          </p:cNvPr>
          <p:cNvPicPr>
            <a:picLocks noChangeAspect="1"/>
          </p:cNvPicPr>
          <p:nvPr/>
        </p:nvPicPr>
        <p:blipFill>
          <a:blip r:embed="rId2"/>
          <a:stretch>
            <a:fillRect/>
          </a:stretch>
        </p:blipFill>
        <p:spPr>
          <a:xfrm>
            <a:off x="8766861" y="3035986"/>
            <a:ext cx="2638425" cy="1981200"/>
          </a:xfrm>
          <a:prstGeom prst="rect">
            <a:avLst/>
          </a:prstGeom>
        </p:spPr>
      </p:pic>
    </p:spTree>
    <p:extLst>
      <p:ext uri="{BB962C8B-B14F-4D97-AF65-F5344CB8AC3E}">
        <p14:creationId xmlns:p14="http://schemas.microsoft.com/office/powerpoint/2010/main" val="210766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28E7-EA45-4762-AFF6-36B85E615AE9}"/>
              </a:ext>
            </a:extLst>
          </p:cNvPr>
          <p:cNvSpPr>
            <a:spLocks noGrp="1"/>
          </p:cNvSpPr>
          <p:nvPr>
            <p:ph type="title"/>
          </p:nvPr>
        </p:nvSpPr>
        <p:spPr/>
        <p:txBody>
          <a:bodyPr/>
          <a:lstStyle/>
          <a:p>
            <a:r>
              <a:rPr lang="en-IN" dirty="0"/>
              <a:t>WORKING</a:t>
            </a:r>
          </a:p>
        </p:txBody>
      </p:sp>
      <p:sp>
        <p:nvSpPr>
          <p:cNvPr id="3" name="Content Placeholder 2">
            <a:extLst>
              <a:ext uri="{FF2B5EF4-FFF2-40B4-BE49-F238E27FC236}">
                <a16:creationId xmlns:a16="http://schemas.microsoft.com/office/drawing/2014/main" id="{44E21FA8-80A8-48BC-A758-7FA564551FC7}"/>
              </a:ext>
            </a:extLst>
          </p:cNvPr>
          <p:cNvSpPr>
            <a:spLocks noGrp="1"/>
          </p:cNvSpPr>
          <p:nvPr>
            <p:ph idx="1"/>
          </p:nvPr>
        </p:nvSpPr>
        <p:spPr>
          <a:xfrm>
            <a:off x="1154955" y="2298358"/>
            <a:ext cx="10744602" cy="2273642"/>
          </a:xfrm>
        </p:spPr>
        <p:txBody>
          <a:bodyPr>
            <a:normAutofit lnSpcReduction="10000"/>
          </a:bodyPr>
          <a:lstStyle/>
          <a:p>
            <a:r>
              <a:rPr lang="en-IN" dirty="0"/>
              <a:t>So, we create a number of anchor boxes associated with each label</a:t>
            </a:r>
          </a:p>
          <a:p>
            <a:r>
              <a:rPr lang="en-IN" dirty="0"/>
              <a:t>Each Anchor box will decide which bounding box will have highest overlap by non-overlap, this concept is called Intersection Over Union (</a:t>
            </a:r>
            <a:r>
              <a:rPr lang="en-IN" dirty="0" err="1"/>
              <a:t>IoU</a:t>
            </a:r>
            <a:r>
              <a:rPr lang="en-IN" dirty="0"/>
              <a:t>)</a:t>
            </a:r>
          </a:p>
          <a:p>
            <a:r>
              <a:rPr lang="en-IN" dirty="0"/>
              <a:t>We set a threshold(confidence measure) i.e. if the </a:t>
            </a:r>
            <a:r>
              <a:rPr lang="en-IN" dirty="0" err="1"/>
              <a:t>IoU</a:t>
            </a:r>
            <a:r>
              <a:rPr lang="en-IN" dirty="0"/>
              <a:t> is over 50%, the algorithm should detect the object that gave highest </a:t>
            </a:r>
            <a:r>
              <a:rPr lang="en-IN" dirty="0" err="1"/>
              <a:t>IoU</a:t>
            </a:r>
            <a:endParaRPr lang="en-IN" dirty="0"/>
          </a:p>
          <a:p>
            <a:r>
              <a:rPr lang="en-IN" dirty="0"/>
              <a:t>While training we also set a lower limit, if </a:t>
            </a:r>
            <a:r>
              <a:rPr lang="en-IN" dirty="0" err="1"/>
              <a:t>IoU</a:t>
            </a:r>
            <a:r>
              <a:rPr lang="en-IN" dirty="0"/>
              <a:t> is less than that limit then the detected object is ambiguous and hence cannot be learned</a:t>
            </a:r>
          </a:p>
        </p:txBody>
      </p:sp>
      <p:pic>
        <p:nvPicPr>
          <p:cNvPr id="5" name="Picture 4">
            <a:extLst>
              <a:ext uri="{FF2B5EF4-FFF2-40B4-BE49-F238E27FC236}">
                <a16:creationId xmlns:a16="http://schemas.microsoft.com/office/drawing/2014/main" id="{EC171BFC-822E-4781-92D3-F3D77D333FC2}"/>
              </a:ext>
            </a:extLst>
          </p:cNvPr>
          <p:cNvPicPr>
            <a:picLocks noChangeAspect="1"/>
          </p:cNvPicPr>
          <p:nvPr/>
        </p:nvPicPr>
        <p:blipFill>
          <a:blip r:embed="rId2"/>
          <a:stretch>
            <a:fillRect/>
          </a:stretch>
        </p:blipFill>
        <p:spPr>
          <a:xfrm>
            <a:off x="2301431" y="4572000"/>
            <a:ext cx="7178662" cy="2150076"/>
          </a:xfrm>
          <a:prstGeom prst="rect">
            <a:avLst/>
          </a:prstGeom>
        </p:spPr>
      </p:pic>
    </p:spTree>
    <p:extLst>
      <p:ext uri="{BB962C8B-B14F-4D97-AF65-F5344CB8AC3E}">
        <p14:creationId xmlns:p14="http://schemas.microsoft.com/office/powerpoint/2010/main" val="3855844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39990-93F1-4BAB-B683-9EB6B0D5D1B1}"/>
              </a:ext>
            </a:extLst>
          </p:cNvPr>
          <p:cNvSpPr>
            <a:spLocks noGrp="1"/>
          </p:cNvSpPr>
          <p:nvPr>
            <p:ph type="title"/>
          </p:nvPr>
        </p:nvSpPr>
        <p:spPr/>
        <p:txBody>
          <a:bodyPr/>
          <a:lstStyle/>
          <a:p>
            <a:r>
              <a:rPr lang="en-IN" dirty="0"/>
              <a:t>WORKING</a:t>
            </a:r>
          </a:p>
        </p:txBody>
      </p:sp>
      <p:sp>
        <p:nvSpPr>
          <p:cNvPr id="3" name="Content Placeholder 2">
            <a:extLst>
              <a:ext uri="{FF2B5EF4-FFF2-40B4-BE49-F238E27FC236}">
                <a16:creationId xmlns:a16="http://schemas.microsoft.com/office/drawing/2014/main" id="{EAFF4116-27F7-46B0-B107-DDF224301A35}"/>
              </a:ext>
            </a:extLst>
          </p:cNvPr>
          <p:cNvSpPr>
            <a:spLocks noGrp="1"/>
          </p:cNvSpPr>
          <p:nvPr>
            <p:ph idx="1"/>
          </p:nvPr>
        </p:nvSpPr>
        <p:spPr>
          <a:xfrm>
            <a:off x="1154955" y="2603499"/>
            <a:ext cx="6197315" cy="3970295"/>
          </a:xfrm>
        </p:spPr>
        <p:txBody>
          <a:bodyPr>
            <a:normAutofit/>
          </a:bodyPr>
          <a:lstStyle/>
          <a:p>
            <a:pPr marL="0" indent="0">
              <a:buNone/>
            </a:pPr>
            <a:r>
              <a:rPr lang="en-IN" b="1" dirty="0"/>
              <a:t>CONVOLUTION NEURAL NETWORK</a:t>
            </a:r>
          </a:p>
          <a:p>
            <a:pPr marL="0" indent="0">
              <a:buNone/>
            </a:pPr>
            <a:r>
              <a:rPr lang="en-IN" dirty="0"/>
              <a:t>For a classifier, the detector requires the following</a:t>
            </a:r>
          </a:p>
          <a:p>
            <a:r>
              <a:rPr lang="en-IN" dirty="0"/>
              <a:t>Higher input network for detecting multiple small sized objects</a:t>
            </a:r>
          </a:p>
          <a:p>
            <a:r>
              <a:rPr lang="en-IN" dirty="0"/>
              <a:t>More layers, to cover increased size of input</a:t>
            </a:r>
          </a:p>
          <a:p>
            <a:r>
              <a:rPr lang="en-IN" dirty="0"/>
              <a:t>More parameters, for greater capacity to detect variety of multiple objects from single image</a:t>
            </a:r>
          </a:p>
          <a:p>
            <a:pPr marL="0" indent="0">
              <a:buNone/>
            </a:pPr>
            <a:r>
              <a:rPr lang="en-IN" dirty="0"/>
              <a:t>YOLO v4 uses CSPDarknet53 architecture which contains 29 3 x 3 convolution layers, 725 x 725 receptive field, and 27.6 Million parameters</a:t>
            </a:r>
          </a:p>
        </p:txBody>
      </p:sp>
      <p:pic>
        <p:nvPicPr>
          <p:cNvPr id="2050" name="Picture 2" descr="Deep Learning – Introduction to Convolutional Neural Networks | Vinod  Sharma's Blog">
            <a:extLst>
              <a:ext uri="{FF2B5EF4-FFF2-40B4-BE49-F238E27FC236}">
                <a16:creationId xmlns:a16="http://schemas.microsoft.com/office/drawing/2014/main" id="{C0695654-42C9-445E-9DA7-1F01FA116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053" y="2928552"/>
            <a:ext cx="3809228" cy="2557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188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50287-77B1-40A3-BA7A-5EDA26B6AB5F}"/>
              </a:ext>
            </a:extLst>
          </p:cNvPr>
          <p:cNvSpPr>
            <a:spLocks noGrp="1"/>
          </p:cNvSpPr>
          <p:nvPr>
            <p:ph type="title"/>
          </p:nvPr>
        </p:nvSpPr>
        <p:spPr/>
        <p:txBody>
          <a:bodyPr/>
          <a:lstStyle/>
          <a:p>
            <a:r>
              <a:rPr lang="en-IN" dirty="0"/>
              <a:t>WORKING</a:t>
            </a:r>
          </a:p>
        </p:txBody>
      </p:sp>
      <p:sp>
        <p:nvSpPr>
          <p:cNvPr id="3" name="Text Placeholder 2">
            <a:extLst>
              <a:ext uri="{FF2B5EF4-FFF2-40B4-BE49-F238E27FC236}">
                <a16:creationId xmlns:a16="http://schemas.microsoft.com/office/drawing/2014/main" id="{0C9A2A24-C421-49A9-BDCB-F7402AB7BCEB}"/>
              </a:ext>
            </a:extLst>
          </p:cNvPr>
          <p:cNvSpPr>
            <a:spLocks noGrp="1"/>
          </p:cNvSpPr>
          <p:nvPr>
            <p:ph type="body" idx="1"/>
          </p:nvPr>
        </p:nvSpPr>
        <p:spPr>
          <a:xfrm>
            <a:off x="1154954" y="2928552"/>
            <a:ext cx="4825157" cy="492167"/>
          </a:xfrm>
        </p:spPr>
        <p:txBody>
          <a:bodyPr/>
          <a:lstStyle/>
          <a:p>
            <a:r>
              <a:rPr lang="en-IN" b="1" dirty="0"/>
              <a:t>KEY FEATURES OF YOLO V4</a:t>
            </a:r>
          </a:p>
          <a:p>
            <a:endParaRPr lang="en-IN" dirty="0"/>
          </a:p>
        </p:txBody>
      </p:sp>
      <p:sp>
        <p:nvSpPr>
          <p:cNvPr id="4" name="Content Placeholder 3">
            <a:extLst>
              <a:ext uri="{FF2B5EF4-FFF2-40B4-BE49-F238E27FC236}">
                <a16:creationId xmlns:a16="http://schemas.microsoft.com/office/drawing/2014/main" id="{8FE73B9E-C2D1-4D53-BF1E-8A2686D12CF2}"/>
              </a:ext>
            </a:extLst>
          </p:cNvPr>
          <p:cNvSpPr>
            <a:spLocks noGrp="1"/>
          </p:cNvSpPr>
          <p:nvPr>
            <p:ph sz="half" idx="2"/>
          </p:nvPr>
        </p:nvSpPr>
        <p:spPr>
          <a:xfrm>
            <a:off x="1068456" y="3034040"/>
            <a:ext cx="4825158" cy="2840039"/>
          </a:xfrm>
        </p:spPr>
        <p:txBody>
          <a:bodyPr>
            <a:normAutofit/>
          </a:bodyPr>
          <a:lstStyle/>
          <a:p>
            <a:r>
              <a:rPr lang="en-IN" dirty="0"/>
              <a:t>Consists of </a:t>
            </a:r>
            <a:r>
              <a:rPr lang="en-IN" b="1" dirty="0"/>
              <a:t>:</a:t>
            </a:r>
          </a:p>
          <a:p>
            <a:pPr lvl="1">
              <a:buFont typeface="Wingdings" panose="05000000000000000000" pitchFamily="2" charset="2"/>
              <a:buChar char="Ø"/>
            </a:pPr>
            <a:r>
              <a:rPr lang="en-IN" dirty="0"/>
              <a:t>Backbone</a:t>
            </a:r>
            <a:r>
              <a:rPr lang="en-IN" b="1" dirty="0"/>
              <a:t>: </a:t>
            </a:r>
            <a:r>
              <a:rPr lang="en-IN" dirty="0"/>
              <a:t>CSPDarknet53</a:t>
            </a:r>
          </a:p>
          <a:p>
            <a:pPr lvl="1">
              <a:buFont typeface="Wingdings" panose="05000000000000000000" pitchFamily="2" charset="2"/>
              <a:buChar char="Ø"/>
            </a:pPr>
            <a:r>
              <a:rPr lang="en-IN" dirty="0"/>
              <a:t>Neck: SPP and PAN</a:t>
            </a:r>
          </a:p>
          <a:p>
            <a:pPr lvl="1">
              <a:buFont typeface="Wingdings" panose="05000000000000000000" pitchFamily="2" charset="2"/>
              <a:buChar char="Ø"/>
            </a:pPr>
            <a:r>
              <a:rPr lang="en-IN" dirty="0"/>
              <a:t>Head: YOLO v3</a:t>
            </a:r>
          </a:p>
          <a:p>
            <a:endParaRPr lang="en-IN" dirty="0"/>
          </a:p>
        </p:txBody>
      </p:sp>
      <p:sp>
        <p:nvSpPr>
          <p:cNvPr id="6" name="Content Placeholder 5">
            <a:extLst>
              <a:ext uri="{FF2B5EF4-FFF2-40B4-BE49-F238E27FC236}">
                <a16:creationId xmlns:a16="http://schemas.microsoft.com/office/drawing/2014/main" id="{4B2C8476-74F6-4AD2-A947-2BF65E93F3ED}"/>
              </a:ext>
            </a:extLst>
          </p:cNvPr>
          <p:cNvSpPr>
            <a:spLocks noGrp="1"/>
          </p:cNvSpPr>
          <p:nvPr>
            <p:ph sz="quarter" idx="4"/>
          </p:nvPr>
        </p:nvSpPr>
        <p:spPr>
          <a:xfrm>
            <a:off x="5424616" y="2928552"/>
            <a:ext cx="5894173" cy="3340488"/>
          </a:xfrm>
        </p:spPr>
        <p:txBody>
          <a:bodyPr>
            <a:normAutofit/>
          </a:bodyPr>
          <a:lstStyle/>
          <a:p>
            <a:pPr algn="just"/>
            <a:r>
              <a:rPr lang="en-IN" dirty="0"/>
              <a:t>Uses:</a:t>
            </a:r>
          </a:p>
          <a:p>
            <a:pPr lvl="1" algn="just">
              <a:buFont typeface="Wingdings" panose="05000000000000000000" pitchFamily="2" charset="2"/>
              <a:buChar char="Ø"/>
            </a:pPr>
            <a:r>
              <a:rPr lang="en-IN" dirty="0"/>
              <a:t>Bag of Freebies (</a:t>
            </a:r>
            <a:r>
              <a:rPr lang="en-IN" dirty="0" err="1"/>
              <a:t>BoF</a:t>
            </a:r>
            <a:r>
              <a:rPr lang="en-IN" dirty="0"/>
              <a:t>)</a:t>
            </a:r>
          </a:p>
          <a:p>
            <a:pPr lvl="1" algn="just">
              <a:buFont typeface="Wingdings" panose="05000000000000000000" pitchFamily="2" charset="2"/>
              <a:buChar char="Ø"/>
            </a:pPr>
            <a:r>
              <a:rPr lang="en-IN" dirty="0"/>
              <a:t>Bag of Specials (</a:t>
            </a:r>
            <a:r>
              <a:rPr lang="en-IN" dirty="0" err="1"/>
              <a:t>BoS</a:t>
            </a:r>
            <a:r>
              <a:rPr lang="en-IN" dirty="0"/>
              <a:t>)</a:t>
            </a:r>
          </a:p>
          <a:p>
            <a:pPr lvl="1" algn="just">
              <a:buFont typeface="Wingdings" panose="05000000000000000000" pitchFamily="2" charset="2"/>
              <a:buChar char="Ø"/>
            </a:pPr>
            <a:endParaRPr lang="en-IN" dirty="0"/>
          </a:p>
        </p:txBody>
      </p:sp>
      <p:pic>
        <p:nvPicPr>
          <p:cNvPr id="4098" name="Picture 2" descr="Windows version YOLOv4-tiny target detection combat: training your own data  set - Programmer Sought">
            <a:extLst>
              <a:ext uri="{FF2B5EF4-FFF2-40B4-BE49-F238E27FC236}">
                <a16:creationId xmlns:a16="http://schemas.microsoft.com/office/drawing/2014/main" id="{F6DE1696-7EAC-4D56-870C-F81EE6EEE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989" y="4275438"/>
            <a:ext cx="6562826" cy="234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914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F4365-37B9-4EE0-9B9F-0BA64A8C59FD}"/>
              </a:ext>
            </a:extLst>
          </p:cNvPr>
          <p:cNvSpPr>
            <a:spLocks noGrp="1"/>
          </p:cNvSpPr>
          <p:nvPr>
            <p:ph type="title"/>
          </p:nvPr>
        </p:nvSpPr>
        <p:spPr/>
        <p:txBody>
          <a:bodyPr/>
          <a:lstStyle/>
          <a:p>
            <a:r>
              <a:rPr lang="en-IN" dirty="0"/>
              <a:t>WORKING</a:t>
            </a:r>
          </a:p>
        </p:txBody>
      </p:sp>
      <p:sp>
        <p:nvSpPr>
          <p:cNvPr id="3" name="Content Placeholder 2">
            <a:extLst>
              <a:ext uri="{FF2B5EF4-FFF2-40B4-BE49-F238E27FC236}">
                <a16:creationId xmlns:a16="http://schemas.microsoft.com/office/drawing/2014/main" id="{E7BEF378-4EB3-4FEC-B1F4-994721359848}"/>
              </a:ext>
            </a:extLst>
          </p:cNvPr>
          <p:cNvSpPr>
            <a:spLocks noGrp="1"/>
          </p:cNvSpPr>
          <p:nvPr>
            <p:ph idx="1"/>
          </p:nvPr>
        </p:nvSpPr>
        <p:spPr>
          <a:xfrm>
            <a:off x="1154955" y="2603500"/>
            <a:ext cx="6382668" cy="3416300"/>
          </a:xfrm>
        </p:spPr>
        <p:txBody>
          <a:bodyPr/>
          <a:lstStyle/>
          <a:p>
            <a:r>
              <a:rPr lang="en-IN" dirty="0"/>
              <a:t>In our project we use the concept of Transfer Learning, in which we use pre-trained model as a starting point to a related problem</a:t>
            </a:r>
          </a:p>
          <a:p>
            <a:r>
              <a:rPr lang="en-IN" dirty="0"/>
              <a:t>We use pre-trained weights of YOLO v4 tiny trained on COCO dataset for image classification and PASCAL VOC dataset for object detection</a:t>
            </a:r>
          </a:p>
          <a:p>
            <a:r>
              <a:rPr lang="en-IN" dirty="0"/>
              <a:t>The configuration and weights files are about 20 MB which makes YOLO v4 tiny faster in detection i.e. a speed of processing a frame in 0.2 seconds</a:t>
            </a:r>
          </a:p>
        </p:txBody>
      </p:sp>
      <p:pic>
        <p:nvPicPr>
          <p:cNvPr id="1026" name="Picture 2" descr="YOLO v4: Optimal Speed &amp; Accuracy for object detection | by Andrej Anka |  Towards Data Science">
            <a:extLst>
              <a:ext uri="{FF2B5EF4-FFF2-40B4-BE49-F238E27FC236}">
                <a16:creationId xmlns:a16="http://schemas.microsoft.com/office/drawing/2014/main" id="{700615D7-0C1E-492B-A1DC-0EDDE4B65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3168" y="2603499"/>
            <a:ext cx="2953263" cy="273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8956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393</TotalTime>
  <Words>2603</Words>
  <Application>Microsoft Office PowerPoint</Application>
  <PresentationFormat>Widescreen</PresentationFormat>
  <Paragraphs>206</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Century Gothic</vt:lpstr>
      <vt:lpstr>Times New Roman</vt:lpstr>
      <vt:lpstr>Wingdings</vt:lpstr>
      <vt:lpstr>Wingdings 3</vt:lpstr>
      <vt:lpstr>Ion Boardroom</vt:lpstr>
      <vt:lpstr>PROTOTYPE OF FOOD QUALITY DETECTION AND DOCK MANAGEMENT SYSTEM</vt:lpstr>
      <vt:lpstr>AGENDA</vt:lpstr>
      <vt:lpstr>DOCK MANAGEMENT SYSTEM</vt:lpstr>
      <vt:lpstr>WORKING</vt:lpstr>
      <vt:lpstr>WORKING</vt:lpstr>
      <vt:lpstr>WORKING</vt:lpstr>
      <vt:lpstr>WORKING</vt:lpstr>
      <vt:lpstr>WORKING</vt:lpstr>
      <vt:lpstr>WORKING</vt:lpstr>
      <vt:lpstr>WORKING</vt:lpstr>
      <vt:lpstr>WORKING</vt:lpstr>
      <vt:lpstr>WORKFLOW</vt:lpstr>
      <vt:lpstr>RESULTS</vt:lpstr>
      <vt:lpstr>FOOD QUALITY DETECTION USING IOT </vt:lpstr>
      <vt:lpstr>OBJECTIVE:</vt:lpstr>
      <vt:lpstr>COMPONENTS USED:</vt:lpstr>
      <vt:lpstr>PowerPoint Presentation</vt:lpstr>
      <vt:lpstr>DESIGN AND WIRING:</vt:lpstr>
      <vt:lpstr>WIRING:</vt:lpstr>
      <vt:lpstr>ADVANTAGES OF OUR MODEL:</vt:lpstr>
      <vt:lpstr>PowerPoint Presentation</vt:lpstr>
      <vt:lpstr>DISADVANTAGES OF OUR MODEL</vt:lpstr>
      <vt:lpstr>DETAILED EXPLANATION OF WORKING PROCESS:</vt:lpstr>
      <vt:lpstr>ROLE OF SD CARD: </vt:lpstr>
      <vt:lpstr>ROLE OF DHT-11 TEMPERATURE-MOISTURE SENSOR </vt:lpstr>
      <vt:lpstr>IOT INTEGRATION (ROLE OF PROGRAMMED HARDWARE) :</vt:lpstr>
      <vt:lpstr>IOT INTEGRATION (ROLE OF BLYNK SERVER)</vt:lpstr>
      <vt:lpstr>FRONT END WITH BLYNK:</vt:lpstr>
      <vt:lpstr>PROTOTYPE PICTURES:</vt:lpstr>
      <vt:lpstr>PowerPoint Presentation</vt:lpstr>
      <vt:lpstr>PowerPoint Presentation</vt:lpstr>
      <vt:lpstr>FUTURE POSSIBILITIES WITH OUR PROTOTYPE:</vt:lpstr>
      <vt:lpstr>PowerPoint Presentation</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PROTOTYPE OF FOOD QUALITY DETECTION AND DOCK MANAGEMENT SYSTEM</dc:title>
  <dc:creator>Kamalesh A.B.</dc:creator>
  <cp:lastModifiedBy>Priyanka J</cp:lastModifiedBy>
  <cp:revision>32</cp:revision>
  <dcterms:created xsi:type="dcterms:W3CDTF">2021-04-10T05:50:21Z</dcterms:created>
  <dcterms:modified xsi:type="dcterms:W3CDTF">2021-05-30T02:24:43Z</dcterms:modified>
</cp:coreProperties>
</file>